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9/19/2023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SA" sz="6000" dirty="0" smtClean="0">
                <a:latin typeface="Arabic Typesetting" panose="03020402040406030203" pitchFamily="66" charset="-78"/>
                <a:cs typeface="Arabic Typesetting" panose="03020402040406030203" pitchFamily="66" charset="-78"/>
              </a:rPr>
              <a:t>كيفية اضافة العملاء على برنامج </a:t>
            </a:r>
            <a:r>
              <a:rPr lang="en-US" sz="6000" dirty="0" smtClean="0">
                <a:latin typeface="Arabic Typesetting" panose="03020402040406030203" pitchFamily="66" charset="-78"/>
                <a:cs typeface="Arabic Typesetting" panose="03020402040406030203" pitchFamily="66" charset="-78"/>
              </a:rPr>
              <a:t>SMACC</a:t>
            </a:r>
            <a:endParaRPr lang="ar-SA" sz="6000" dirty="0">
              <a:latin typeface="Arabic Typesetting" panose="03020402040406030203" pitchFamily="66" charset="-78"/>
              <a:cs typeface="Arabic Typesetting" panose="03020402040406030203" pitchFamily="66" charset="-78"/>
            </a:endParaRPr>
          </a:p>
        </p:txBody>
      </p:sp>
      <p:sp>
        <p:nvSpPr>
          <p:cNvPr id="3" name="Subtitle 2"/>
          <p:cNvSpPr>
            <a:spLocks noGrp="1"/>
          </p:cNvSpPr>
          <p:nvPr>
            <p:ph type="subTitle" idx="1"/>
          </p:nvPr>
        </p:nvSpPr>
        <p:spPr/>
        <p:txBody>
          <a:bodyPr/>
          <a:lstStyle/>
          <a:p>
            <a:endParaRPr lang="ar-SA" dirty="0"/>
          </a:p>
        </p:txBody>
      </p:sp>
    </p:spTree>
    <p:extLst>
      <p:ext uri="{BB962C8B-B14F-4D97-AF65-F5344CB8AC3E}">
        <p14:creationId xmlns:p14="http://schemas.microsoft.com/office/powerpoint/2010/main" val="2618318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sz="6600" dirty="0" smtClean="0">
                <a:latin typeface="Aldhabi" panose="01000000000000000000" pitchFamily="2" charset="-78"/>
                <a:cs typeface="Aldhabi" panose="01000000000000000000" pitchFamily="2" charset="-78"/>
              </a:rPr>
              <a:t>اولاً:تعريف العملاء</a:t>
            </a:r>
            <a:r>
              <a:rPr lang="ar-SA" dirty="0" smtClean="0"/>
              <a:t>  </a:t>
            </a:r>
            <a:endParaRPr lang="ar-SA" dirty="0"/>
          </a:p>
        </p:txBody>
      </p:sp>
      <p:sp>
        <p:nvSpPr>
          <p:cNvPr id="3" name="Content Placeholder 2"/>
          <p:cNvSpPr>
            <a:spLocks noGrp="1"/>
          </p:cNvSpPr>
          <p:nvPr>
            <p:ph idx="1"/>
          </p:nvPr>
        </p:nvSpPr>
        <p:spPr/>
        <p:txBody>
          <a:bodyPr>
            <a:normAutofit fontScale="92500" lnSpcReduction="10000"/>
          </a:bodyPr>
          <a:lstStyle/>
          <a:p>
            <a:pPr algn="just"/>
            <a:r>
              <a:rPr lang="ar-SA" sz="2400" dirty="0">
                <a:latin typeface="Arial" panose="020B0604020202020204" pitchFamily="34" charset="0"/>
                <a:cs typeface="Arial" panose="020B0604020202020204" pitchFamily="34" charset="0"/>
              </a:rPr>
              <a:t>تعريف العميل </a:t>
            </a:r>
            <a:r>
              <a:rPr lang="ar-SA" sz="2400" dirty="0" smtClean="0">
                <a:latin typeface="Arial" panose="020B0604020202020204" pitchFamily="34" charset="0"/>
                <a:cs typeface="Arial" panose="020B0604020202020204" pitchFamily="34" charset="0"/>
              </a:rPr>
              <a:t>:يعتبر </a:t>
            </a:r>
            <a:r>
              <a:rPr lang="ar-SA" sz="2400" dirty="0">
                <a:latin typeface="Arial" panose="020B0604020202020204" pitchFamily="34" charset="0"/>
                <a:cs typeface="Arial" panose="020B0604020202020204" pitchFamily="34" charset="0"/>
              </a:rPr>
              <a:t>العميل المحرك الرئيسي للمؤسسة أو الشركة ، حيث أنه من أهم ركائز العمل ، حيث أنه الشخص </a:t>
            </a:r>
            <a:r>
              <a:rPr lang="ar-SA" sz="2400" dirty="0" smtClean="0">
                <a:latin typeface="Arial" panose="020B0604020202020204" pitchFamily="34" charset="0"/>
                <a:cs typeface="Arial" panose="020B0604020202020204" pitchFamily="34" charset="0"/>
              </a:rPr>
              <a:t>او الكيان الذي </a:t>
            </a:r>
            <a:r>
              <a:rPr lang="ar-SA" sz="2400" dirty="0">
                <a:latin typeface="Arial" panose="020B0604020202020204" pitchFamily="34" charset="0"/>
                <a:cs typeface="Arial" panose="020B0604020202020204" pitchFamily="34" charset="0"/>
              </a:rPr>
              <a:t>يساهم في استمرارية العمل ونجاحه وبالتالي يجب أن تعرف المنظمة أنواع العملاء لمحاولة إرضائهم وضمان التفاعل السلس بينهم ، وذلك أساسًا لأن كل </a:t>
            </a:r>
            <a:r>
              <a:rPr lang="ar-SA" sz="2400" dirty="0" smtClean="0">
                <a:latin typeface="Arial" panose="020B0604020202020204" pitchFamily="34" charset="0"/>
                <a:cs typeface="Arial" panose="020B0604020202020204" pitchFamily="34" charset="0"/>
              </a:rPr>
              <a:t>عميل له </a:t>
            </a:r>
            <a:r>
              <a:rPr lang="ar-SA" sz="2400" dirty="0">
                <a:latin typeface="Arial" panose="020B0604020202020204" pitchFamily="34" charset="0"/>
                <a:cs typeface="Arial" panose="020B0604020202020204" pitchFamily="34" charset="0"/>
              </a:rPr>
              <a:t>شخصية مختلفة ، وبالتالي من الضروري معرفة كيفية تحديد نوع كل عميل والتكيف </a:t>
            </a:r>
            <a:r>
              <a:rPr lang="ar-SA" sz="2400" dirty="0" smtClean="0">
                <a:latin typeface="Arial" panose="020B0604020202020204" pitchFamily="34" charset="0"/>
                <a:cs typeface="Arial" panose="020B0604020202020204" pitchFamily="34" charset="0"/>
              </a:rPr>
              <a:t>معه وكسب رضاءه.</a:t>
            </a:r>
          </a:p>
          <a:p>
            <a:pPr algn="just"/>
            <a:r>
              <a:rPr lang="ar-SA" sz="2400" dirty="0" smtClean="0">
                <a:latin typeface="Arial" panose="020B0604020202020204" pitchFamily="34" charset="0"/>
                <a:cs typeface="Arial" panose="020B0604020202020204" pitchFamily="34" charset="0"/>
              </a:rPr>
              <a:t>تعريف اخر :هو </a:t>
            </a:r>
            <a:r>
              <a:rPr lang="ar-SA" sz="2400" dirty="0">
                <a:latin typeface="Arial" panose="020B0604020202020204" pitchFamily="34" charset="0"/>
                <a:cs typeface="Arial" panose="020B0604020202020204" pitchFamily="34" charset="0"/>
              </a:rPr>
              <a:t>الشخص الذي تخدمه المؤسسة لأنه حجر الزاوية والشخص المسؤول عن نجاح المؤسسة أو فشلها، وبالتالي فإن وظيفته هي شراء </a:t>
            </a:r>
            <a:r>
              <a:rPr lang="ar-SA" sz="2400" dirty="0" smtClean="0">
                <a:latin typeface="Arial" panose="020B0604020202020204" pitchFamily="34" charset="0"/>
                <a:cs typeface="Arial" panose="020B0604020202020204" pitchFamily="34" charset="0"/>
              </a:rPr>
              <a:t>السلع او الخدمات </a:t>
            </a:r>
            <a:r>
              <a:rPr lang="ar-SA" sz="2400" dirty="0">
                <a:latin typeface="Arial" panose="020B0604020202020204" pitchFamily="34" charset="0"/>
                <a:cs typeface="Arial" panose="020B0604020202020204" pitchFamily="34" charset="0"/>
              </a:rPr>
              <a:t>المعروضة في السوق ويمكن تسميته بأسماء أخرى مثل العميل، مشتريًا أو مستهلكًا، ويُعتبر العميل أيضًا تاجرًا وسيطًا يشتري </a:t>
            </a:r>
            <a:r>
              <a:rPr lang="ar-SA" sz="2400" dirty="0" smtClean="0">
                <a:latin typeface="Arial" panose="020B0604020202020204" pitchFamily="34" charset="0"/>
                <a:cs typeface="Arial" panose="020B0604020202020204" pitchFamily="34" charset="0"/>
              </a:rPr>
              <a:t>السلع والخدمات </a:t>
            </a:r>
            <a:r>
              <a:rPr lang="ar-SA" sz="2400" dirty="0">
                <a:latin typeface="Arial" panose="020B0604020202020204" pitchFamily="34" charset="0"/>
                <a:cs typeface="Arial" panose="020B0604020202020204" pitchFamily="34" charset="0"/>
              </a:rPr>
              <a:t>لإعادة بيعها أو للاستخدام الشخصي، ويتمتع العميل بثلاث صلاحيات، وهي القدرة على شراء </a:t>
            </a:r>
            <a:r>
              <a:rPr lang="ar-SA" sz="2400" dirty="0" smtClean="0">
                <a:latin typeface="Arial" panose="020B0604020202020204" pitchFamily="34" charset="0"/>
                <a:cs typeface="Arial" panose="020B0604020202020204" pitchFamily="34" charset="0"/>
              </a:rPr>
              <a:t>المنتج او الخدمة، </a:t>
            </a:r>
            <a:r>
              <a:rPr lang="ar-SA" sz="2400" dirty="0">
                <a:latin typeface="Arial" panose="020B0604020202020204" pitchFamily="34" charset="0"/>
                <a:cs typeface="Arial" panose="020B0604020202020204" pitchFamily="34" charset="0"/>
              </a:rPr>
              <a:t>القوة التي تسمح له بالشراء، بالإضافة إلى سلطته، الحاجة للمنتج </a:t>
            </a:r>
            <a:r>
              <a:rPr lang="ar-SA" sz="2400" dirty="0" smtClean="0">
                <a:latin typeface="Arial" panose="020B0604020202020204" pitchFamily="34" charset="0"/>
                <a:cs typeface="Arial" panose="020B0604020202020204" pitchFamily="34" charset="0"/>
              </a:rPr>
              <a:t>او الخدمة المعروضه.</a:t>
            </a:r>
            <a:endParaRPr lang="ar-SA"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3331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992777"/>
          </a:xfrm>
        </p:spPr>
        <p:txBody>
          <a:bodyPr>
            <a:normAutofit/>
          </a:bodyPr>
          <a:lstStyle/>
          <a:p>
            <a:pPr algn="ctr"/>
            <a:r>
              <a:rPr lang="ar-SA" sz="5400" dirty="0" smtClean="0">
                <a:latin typeface="Aldhabi" panose="01000000000000000000" pitchFamily="2" charset="-78"/>
                <a:cs typeface="Aldhabi" panose="01000000000000000000" pitchFamily="2" charset="-78"/>
              </a:rPr>
              <a:t>ثانياً :انواع العملاء بشكل عام</a:t>
            </a:r>
            <a:endParaRPr lang="ar-SA" sz="5400" dirty="0">
              <a:latin typeface="Aldhabi" panose="01000000000000000000" pitchFamily="2" charset="-78"/>
              <a:cs typeface="Aldhabi" panose="01000000000000000000" pitchFamily="2" charset="-78"/>
            </a:endParaRPr>
          </a:p>
        </p:txBody>
      </p:sp>
      <p:sp>
        <p:nvSpPr>
          <p:cNvPr id="3" name="Content Placeholder 2"/>
          <p:cNvSpPr>
            <a:spLocks noGrp="1"/>
          </p:cNvSpPr>
          <p:nvPr>
            <p:ph idx="1"/>
          </p:nvPr>
        </p:nvSpPr>
        <p:spPr>
          <a:xfrm>
            <a:off x="677334" y="992777"/>
            <a:ext cx="8596668" cy="5865223"/>
          </a:xfrm>
        </p:spPr>
        <p:txBody>
          <a:bodyPr>
            <a:normAutofit fontScale="85000" lnSpcReduction="20000"/>
          </a:bodyPr>
          <a:lstStyle/>
          <a:p>
            <a:pPr algn="just"/>
            <a:r>
              <a:rPr lang="ar-SA" b="1" dirty="0" smtClean="0"/>
              <a:t>عميل </a:t>
            </a:r>
            <a:r>
              <a:rPr lang="ar-SA" b="1" dirty="0"/>
              <a:t>غير حقيقي</a:t>
            </a:r>
          </a:p>
          <a:p>
            <a:pPr algn="just"/>
            <a:r>
              <a:rPr lang="ar-SA" sz="2100" dirty="0">
                <a:latin typeface="Arial" panose="020B0604020202020204" pitchFamily="34" charset="0"/>
                <a:cs typeface="Arial" panose="020B0604020202020204" pitchFamily="34" charset="0"/>
              </a:rPr>
              <a:t>يعتبر من الأشخاص الذين لديهم أفكار وتوقعات كبيرة لأنها تتطلب تركيزًا عاليًا من صاحب المؤسسة أو الشركة بحيث يضطر إلى شراء العديد من المنتجات أو البضائع في وقت قياسي وميزانية وضع خطة مناسبة لتحقيق العملية للشراء، قم بتنفيذ الأهداف المطلوبة من خلال وضعها في تقويم للإشارة إلى مدة الهدف وتقديم بعض النصائح بالقرب من الخيار الأفضل.</a:t>
            </a:r>
          </a:p>
          <a:p>
            <a:pPr algn="just"/>
            <a:r>
              <a:rPr lang="ar-SA" b="1" dirty="0"/>
              <a:t>عميل عاجل</a:t>
            </a:r>
          </a:p>
          <a:p>
            <a:pPr algn="just"/>
            <a:r>
              <a:rPr lang="ar-SA" sz="2100" dirty="0">
                <a:latin typeface="Arial" panose="020B0604020202020204" pitchFamily="34" charset="0"/>
                <a:cs typeface="Arial" panose="020B0604020202020204" pitchFamily="34" charset="0"/>
              </a:rPr>
              <a:t>يعتبر متسرعًا ومتسرعًا في اتخاذ القرار، لأنه يرفض العرض الموجه إليه أو يقبله دون سبب واضح، ويريد أيضًا شراء المنتجات في وقت معين وفوريًا، وبالتالي يجب أن يتفق معه في بطريقة مناسبة من خلال تضييق الخيارات المعروضة عليه وعرض المنتجات عليه بشكل مناسب، باختصار لعدم توفر الوقت الكافي والعمل على إقناعه بسرعة بالإضافة إلى مساعدته في اختيار البضائع المناسبة ووضع جدول زمني محدد يوضح وقت المعالجة من البضائع المطلوبة.</a:t>
            </a:r>
          </a:p>
          <a:p>
            <a:pPr algn="just"/>
            <a:r>
              <a:rPr lang="ar-SA" b="1" dirty="0" smtClean="0"/>
              <a:t>عميل </a:t>
            </a:r>
            <a:r>
              <a:rPr lang="ar-SA" b="1" dirty="0"/>
              <a:t>دائم</a:t>
            </a:r>
          </a:p>
          <a:p>
            <a:pPr algn="just"/>
            <a:r>
              <a:rPr lang="ar-SA" sz="2100" dirty="0">
                <a:latin typeface="Arial" panose="020B0604020202020204" pitchFamily="34" charset="0"/>
                <a:cs typeface="Arial" panose="020B0604020202020204" pitchFamily="34" charset="0"/>
              </a:rPr>
              <a:t>هو شخص معال يجد صعوبة في اتخاذ القرار لأنه يتميز بالتردد وعدم الثقة والقلق والشك والخجل في إبداء رأيه وهو مضيعة للوقت ويفضل أن يشرح له عن المنتجات في طريقة منطقية تتناسب مع أفكاره ومعتقداته، وتحد من الخيارات المتاحة له، بالإضافة إلى تقديم خدمات تساعده على تسهيل عملية الشراء، مثل توجيه عرض معين إليه.</a:t>
            </a:r>
          </a:p>
          <a:p>
            <a:pPr algn="just"/>
            <a:r>
              <a:rPr lang="ar-SA" b="1" dirty="0"/>
              <a:t>عميل سلبي</a:t>
            </a:r>
          </a:p>
          <a:p>
            <a:pPr algn="just"/>
            <a:r>
              <a:rPr lang="ar-SA" sz="2100" dirty="0">
                <a:latin typeface="Arial" panose="020B0604020202020204" pitchFamily="34" charset="0"/>
                <a:cs typeface="Arial" panose="020B0604020202020204" pitchFamily="34" charset="0"/>
              </a:rPr>
              <a:t>هو من يبدي اهتماما كبيرا عند الشراء ولكن لديه سبب لعدم اتخاذ قرار الشراء، حيث يتميز بطرح الكثير من الاسئلة والاستماع بعناية، فهو يتمتع بشخصية مزاجية ويتمتع ببعض الخجل كما يظن أن تفاعل الشخص الذي يقدم له الخدمة يحد من اتخاذ قراره وبالتالي فهو بطيء في تحديد موقفه سواء كان يقبله أو يرفضه، حيث يجب أن يتعامل معه بصبر، مع معرفة سبب تأخره في اتخاذ القرار وعدم إجباره، أن يفعل شيئًا لا يريده لأنه يفضل مرافقته لإجراء عملية الشراء.</a:t>
            </a:r>
          </a:p>
        </p:txBody>
      </p:sp>
    </p:spTree>
    <p:extLst>
      <p:ext uri="{BB962C8B-B14F-4D97-AF65-F5344CB8AC3E}">
        <p14:creationId xmlns:p14="http://schemas.microsoft.com/office/powerpoint/2010/main" val="1060262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1031966"/>
          </a:xfrm>
        </p:spPr>
        <p:txBody>
          <a:bodyPr>
            <a:normAutofit/>
          </a:bodyPr>
          <a:lstStyle/>
          <a:p>
            <a:pPr algn="ctr"/>
            <a:r>
              <a:rPr lang="ar-SA" sz="5400" dirty="0" smtClean="0">
                <a:latin typeface="Aldhabi" panose="01000000000000000000" pitchFamily="2" charset="-78"/>
                <a:cs typeface="Aldhabi" panose="01000000000000000000" pitchFamily="2" charset="-78"/>
              </a:rPr>
              <a:t>تابع انواع </a:t>
            </a:r>
            <a:r>
              <a:rPr lang="ar-SA" sz="5400" dirty="0">
                <a:latin typeface="Aldhabi" panose="01000000000000000000" pitchFamily="2" charset="-78"/>
                <a:cs typeface="Aldhabi" panose="01000000000000000000" pitchFamily="2" charset="-78"/>
              </a:rPr>
              <a:t>العملاء</a:t>
            </a:r>
            <a:endParaRPr lang="ar-SA" sz="5400" dirty="0"/>
          </a:p>
        </p:txBody>
      </p:sp>
      <p:sp>
        <p:nvSpPr>
          <p:cNvPr id="3" name="Content Placeholder 2"/>
          <p:cNvSpPr>
            <a:spLocks noGrp="1"/>
          </p:cNvSpPr>
          <p:nvPr>
            <p:ph idx="1"/>
          </p:nvPr>
        </p:nvSpPr>
        <p:spPr>
          <a:xfrm>
            <a:off x="677334" y="1031967"/>
            <a:ext cx="8596668" cy="5826033"/>
          </a:xfrm>
        </p:spPr>
        <p:txBody>
          <a:bodyPr>
            <a:noAutofit/>
          </a:bodyPr>
          <a:lstStyle/>
          <a:p>
            <a:r>
              <a:rPr lang="ar-SA" sz="2000" b="1" dirty="0" smtClean="0">
                <a:latin typeface="Arial" panose="020B0604020202020204" pitchFamily="34" charset="0"/>
                <a:cs typeface="Arial" panose="020B0604020202020204" pitchFamily="34" charset="0"/>
              </a:rPr>
              <a:t>عميل </a:t>
            </a:r>
            <a:r>
              <a:rPr lang="ar-SA" sz="2000" b="1" dirty="0">
                <a:latin typeface="Arial" panose="020B0604020202020204" pitchFamily="34" charset="0"/>
                <a:cs typeface="Arial" panose="020B0604020202020204" pitchFamily="34" charset="0"/>
              </a:rPr>
              <a:t>غاضب</a:t>
            </a:r>
          </a:p>
          <a:p>
            <a:r>
              <a:rPr lang="ar-SA" sz="2000" dirty="0">
                <a:latin typeface="Arial" panose="020B0604020202020204" pitchFamily="34" charset="0"/>
                <a:cs typeface="Arial" panose="020B0604020202020204" pitchFamily="34" charset="0"/>
              </a:rPr>
              <a:t>هو الشخص الذي يظهر عدم ارتياحه في بداية الحديث مع مزود الخدمة، ويتميز بسرعة ردود الفعل والانتقال السريع من موضوع إلى آخر، وهو من الأشخاص الذين يمكن استفزازهم بسرعة، بحيث يريد أن يسيء إليهم ويجعلهم يؤذون الآخرين، مما يؤدي إلى صعوبة مقدم الخدمة، الخدمة هي علاجه أو إرضاءه ولذلك يجب معاملته بالحكمة والصبر بجانب محاولة امتصاص غضبه وتجنب الخلاف معه ومساعدته على اتخاذ القرار دون إبداء رأي.</a:t>
            </a:r>
          </a:p>
          <a:p>
            <a:r>
              <a:rPr lang="ar-SA" sz="2000" b="1" dirty="0">
                <a:latin typeface="Arial" panose="020B0604020202020204" pitchFamily="34" charset="0"/>
                <a:cs typeface="Arial" panose="020B0604020202020204" pitchFamily="34" charset="0"/>
              </a:rPr>
              <a:t>عميل استكشافي</a:t>
            </a:r>
          </a:p>
          <a:p>
            <a:r>
              <a:rPr lang="ar-SA" sz="2000" dirty="0">
                <a:latin typeface="Arial" panose="020B0604020202020204" pitchFamily="34" charset="0"/>
                <a:cs typeface="Arial" panose="020B0604020202020204" pitchFamily="34" charset="0"/>
              </a:rPr>
              <a:t>هو العميل الذي يواصل البحث عن سلعة أو منتج معين بناءً على معيار أو مواصفات معينة، بحيث يهتم بالتفاصيل والدقة، المعلومات والمواصفات حول البضائع بين مؤسسات متعددة لاختيار المنتج المناسب، كما ينبغي أن يكون يعالج، مع الاهتمام به والتركيز عليه ومحاولة إثارة انتباهه واهتمامه، بالإضافة إلى إعلامه بتوافر الخدمة التي يبحث عنها.</a:t>
            </a:r>
          </a:p>
          <a:p>
            <a:r>
              <a:rPr lang="ar-SA" sz="2000" b="1" dirty="0" smtClean="0">
                <a:latin typeface="Arial" panose="020B0604020202020204" pitchFamily="34" charset="0"/>
                <a:cs typeface="Arial" panose="020B0604020202020204" pitchFamily="34" charset="0"/>
              </a:rPr>
              <a:t>عميل </a:t>
            </a:r>
            <a:r>
              <a:rPr lang="ar-SA" sz="2000" b="1" dirty="0">
                <a:latin typeface="Arial" panose="020B0604020202020204" pitchFamily="34" charset="0"/>
                <a:cs typeface="Arial" panose="020B0604020202020204" pitchFamily="34" charset="0"/>
              </a:rPr>
              <a:t>صامت</a:t>
            </a:r>
          </a:p>
          <a:p>
            <a:r>
              <a:rPr lang="ar-SA" sz="2000" dirty="0">
                <a:latin typeface="Arial" panose="020B0604020202020204" pitchFamily="34" charset="0"/>
                <a:cs typeface="Arial" panose="020B0604020202020204" pitchFamily="34" charset="0"/>
              </a:rPr>
              <a:t>وهو من العملاء الذين يستخدمون الصمت للحصول على مزيد من المعلومات حول المنتج أو السلعة، حتى لا يعرف مقدم الخدمة ما إذا كان هذا العميل يقبل أو يرفض شراء هذه السلعة، كما أن هذا الشخص هادئ أيضًا أثناء التحدث والاستماع حسنًا، إجراء مقارنة بين البضاعة المتاحة لتحديد موقعه، وبالتالي يتعامل مع تقديم بيانات دقيقة وواضحة، والجدية في التحدث إليه ومعاملته باحترام، بالإضافة إلى طرح مجموعة من الأسئلة التي تكون الإجابة بنعم أو لا، بحيث لا يحتاج إلى تفسير.</a:t>
            </a:r>
          </a:p>
        </p:txBody>
      </p:sp>
    </p:spTree>
    <p:extLst>
      <p:ext uri="{BB962C8B-B14F-4D97-AF65-F5344CB8AC3E}">
        <p14:creationId xmlns:p14="http://schemas.microsoft.com/office/powerpoint/2010/main" val="2371384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914400"/>
          </a:xfrm>
        </p:spPr>
        <p:txBody>
          <a:bodyPr>
            <a:normAutofit/>
          </a:bodyPr>
          <a:lstStyle/>
          <a:p>
            <a:pPr algn="ctr"/>
            <a:r>
              <a:rPr lang="ar-SA" sz="4800" dirty="0" smtClean="0">
                <a:latin typeface="Aldhabi" panose="01000000000000000000" pitchFamily="2" charset="-78"/>
                <a:cs typeface="Aldhabi" panose="01000000000000000000" pitchFamily="2" charset="-78"/>
              </a:rPr>
              <a:t>ثالثاً: اضافة العملاء علي </a:t>
            </a:r>
            <a:r>
              <a:rPr lang="en-US" sz="4800" dirty="0" smtClean="0">
                <a:latin typeface="Aldhabi" panose="01000000000000000000" pitchFamily="2" charset="-78"/>
                <a:cs typeface="Aldhabi" panose="01000000000000000000" pitchFamily="2" charset="-78"/>
              </a:rPr>
              <a:t>SMACC</a:t>
            </a:r>
            <a:endParaRPr lang="ar-SA" sz="4800" dirty="0">
              <a:latin typeface="Aldhabi" panose="01000000000000000000" pitchFamily="2" charset="-78"/>
              <a:cs typeface="Aldhabi" panose="01000000000000000000" pitchFamily="2" charset="-78"/>
            </a:endParaRPr>
          </a:p>
        </p:txBody>
      </p:sp>
      <p:sp>
        <p:nvSpPr>
          <p:cNvPr id="3" name="Content Placeholder 2"/>
          <p:cNvSpPr>
            <a:spLocks noGrp="1"/>
          </p:cNvSpPr>
          <p:nvPr>
            <p:ph idx="1"/>
          </p:nvPr>
        </p:nvSpPr>
        <p:spPr>
          <a:xfrm>
            <a:off x="677334" y="914399"/>
            <a:ext cx="8596668" cy="5943601"/>
          </a:xfrm>
        </p:spPr>
        <p:txBody>
          <a:bodyPr>
            <a:normAutofit/>
          </a:bodyPr>
          <a:lstStyle/>
          <a:p>
            <a:r>
              <a:rPr lang="ar-SA" sz="2000" dirty="0" smtClean="0">
                <a:latin typeface="Arial" panose="020B0604020202020204" pitchFamily="34" charset="0"/>
                <a:cs typeface="Arial" panose="020B0604020202020204" pitchFamily="34" charset="0"/>
              </a:rPr>
              <a:t>يتم النقر علي ايقونة (المخزون) ومن ثم النقر علي (البيانات الرئيسية) ومن ثم اختيار (العملاء)</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489166"/>
            <a:ext cx="12192001" cy="5368835"/>
          </a:xfrm>
          <a:prstGeom prst="rect">
            <a:avLst/>
          </a:prstGeom>
        </p:spPr>
      </p:pic>
    </p:spTree>
    <p:extLst>
      <p:ext uri="{BB962C8B-B14F-4D97-AF65-F5344CB8AC3E}">
        <p14:creationId xmlns:p14="http://schemas.microsoft.com/office/powerpoint/2010/main" val="347231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470571" cy="3905794"/>
          </a:xfrm>
        </p:spPr>
        <p:txBody>
          <a:bodyPr>
            <a:noAutofit/>
          </a:bodyPr>
          <a:lstStyle/>
          <a:p>
            <a:pPr algn="r"/>
            <a:r>
              <a:rPr lang="ar-SA" sz="2800" u="sng" dirty="0" smtClean="0">
                <a:latin typeface="Arial" panose="020B0604020202020204" pitchFamily="34" charset="0"/>
                <a:cs typeface="Arial" panose="020B0604020202020204" pitchFamily="34" charset="0"/>
              </a:rPr>
              <a:t>ولاضافة عميل جديد يتم النقر على ايقونة (ادارة) اعلي الصفحة ستظهر لنا القائمة التالية كما هو موضح ادناه</a:t>
            </a:r>
            <a:r>
              <a:rPr lang="ar-SA" sz="2800" dirty="0" smtClean="0">
                <a:latin typeface="Arial" panose="020B0604020202020204" pitchFamily="34" charset="0"/>
                <a:cs typeface="Arial" panose="020B0604020202020204" pitchFamily="34" charset="0"/>
              </a:rPr>
              <a:t/>
            </a:r>
            <a:br>
              <a:rPr lang="ar-SA" sz="2800" dirty="0" smtClean="0">
                <a:latin typeface="Arial" panose="020B0604020202020204" pitchFamily="34" charset="0"/>
                <a:cs typeface="Arial" panose="020B0604020202020204" pitchFamily="34" charset="0"/>
              </a:rPr>
            </a:br>
            <a:r>
              <a:rPr lang="ar-SA" sz="1600" b="1" dirty="0">
                <a:latin typeface="Arial" panose="020B0604020202020204" pitchFamily="34" charset="0"/>
                <a:cs typeface="Arial" panose="020B0604020202020204" pitchFamily="34" charset="0"/>
              </a:rPr>
              <a:t>رمز العميل: يتم إنشاء هذا الحقل تلقائيًا بواسطة النظام.</a:t>
            </a:r>
            <a:br>
              <a:rPr lang="ar-SA" sz="1600" b="1" dirty="0">
                <a:latin typeface="Arial" panose="020B0604020202020204" pitchFamily="34" charset="0"/>
                <a:cs typeface="Arial" panose="020B0604020202020204" pitchFamily="34" charset="0"/>
              </a:rPr>
            </a:br>
            <a:r>
              <a:rPr lang="ar-SA" sz="1600" b="1" dirty="0">
                <a:latin typeface="Arial" panose="020B0604020202020204" pitchFamily="34" charset="0"/>
                <a:cs typeface="Arial" panose="020B0604020202020204" pitchFamily="34" charset="0"/>
              </a:rPr>
              <a:t>اسم العميل: أدخل اسم العميل.</a:t>
            </a:r>
            <a:br>
              <a:rPr lang="ar-SA" sz="1600" b="1" dirty="0">
                <a:latin typeface="Arial" panose="020B0604020202020204" pitchFamily="34" charset="0"/>
                <a:cs typeface="Arial" panose="020B0604020202020204" pitchFamily="34" charset="0"/>
              </a:rPr>
            </a:br>
            <a:r>
              <a:rPr lang="ar-SA" sz="1600" b="1" dirty="0">
                <a:latin typeface="Arial" panose="020B0604020202020204" pitchFamily="34" charset="0"/>
                <a:cs typeface="Arial" panose="020B0604020202020204" pitchFamily="34" charset="0"/>
              </a:rPr>
              <a:t>إدارة الأسماء: انقر على زر إدارة الأسماء لتعيين اسم العميل بلغات متعددة.</a:t>
            </a:r>
            <a:br>
              <a:rPr lang="ar-SA" sz="1600" b="1" dirty="0">
                <a:latin typeface="Arial" panose="020B0604020202020204" pitchFamily="34" charset="0"/>
                <a:cs typeface="Arial" panose="020B0604020202020204" pitchFamily="34" charset="0"/>
              </a:rPr>
            </a:br>
            <a:r>
              <a:rPr lang="ar-SA" sz="1600" b="1" dirty="0">
                <a:latin typeface="Arial" panose="020B0604020202020204" pitchFamily="34" charset="0"/>
                <a:cs typeface="Arial" panose="020B0604020202020204" pitchFamily="34" charset="0"/>
              </a:rPr>
              <a:t>رقم التسجيل التجاري: يحدد هذا الحقل رقم التسجيل التجاري للعميل.</a:t>
            </a:r>
            <a:br>
              <a:rPr lang="ar-SA" sz="1600" b="1" dirty="0">
                <a:latin typeface="Arial" panose="020B0604020202020204" pitchFamily="34" charset="0"/>
                <a:cs typeface="Arial" panose="020B0604020202020204" pitchFamily="34" charset="0"/>
              </a:rPr>
            </a:br>
            <a:r>
              <a:rPr lang="ar-SA" sz="1600" b="1" dirty="0">
                <a:latin typeface="Arial" panose="020B0604020202020204" pitchFamily="34" charset="0"/>
                <a:cs typeface="Arial" panose="020B0604020202020204" pitchFamily="34" charset="0"/>
              </a:rPr>
              <a:t>البريد الإلكتروني الأساسي: يعيّن هذا الحقل البريد الإلكتروني الأساسي للعميل.</a:t>
            </a:r>
            <a:br>
              <a:rPr lang="ar-SA" sz="1600" b="1" dirty="0">
                <a:latin typeface="Arial" panose="020B0604020202020204" pitchFamily="34" charset="0"/>
                <a:cs typeface="Arial" panose="020B0604020202020204" pitchFamily="34" charset="0"/>
              </a:rPr>
            </a:br>
            <a:r>
              <a:rPr lang="ar-SA" sz="1600" b="1" dirty="0">
                <a:latin typeface="Arial" panose="020B0604020202020204" pitchFamily="34" charset="0"/>
                <a:cs typeface="Arial" panose="020B0604020202020204" pitchFamily="34" charset="0"/>
              </a:rPr>
              <a:t>البريد الإلكتروني الثانوي: يعيّن هذا الحقل البريد الإلكتروني الثانوي للعميل.</a:t>
            </a:r>
            <a:br>
              <a:rPr lang="ar-SA" sz="1600" b="1" dirty="0">
                <a:latin typeface="Arial" panose="020B0604020202020204" pitchFamily="34" charset="0"/>
                <a:cs typeface="Arial" panose="020B0604020202020204" pitchFamily="34" charset="0"/>
              </a:rPr>
            </a:br>
            <a:r>
              <a:rPr lang="ar-SA" sz="1600" b="1" dirty="0">
                <a:latin typeface="Arial" panose="020B0604020202020204" pitchFamily="34" charset="0"/>
                <a:cs typeface="Arial" panose="020B0604020202020204" pitchFamily="34" charset="0"/>
              </a:rPr>
              <a:t>صندوق البريد: يعيّن هذا الحقل صندوق البريد.</a:t>
            </a:r>
            <a:br>
              <a:rPr lang="ar-SA" sz="1600" b="1" dirty="0">
                <a:latin typeface="Arial" panose="020B0604020202020204" pitchFamily="34" charset="0"/>
                <a:cs typeface="Arial" panose="020B0604020202020204" pitchFamily="34" charset="0"/>
              </a:rPr>
            </a:br>
            <a:r>
              <a:rPr lang="ar-SA" sz="1600" b="1" dirty="0">
                <a:latin typeface="Arial" panose="020B0604020202020204" pitchFamily="34" charset="0"/>
                <a:cs typeface="Arial" panose="020B0604020202020204" pitchFamily="34" charset="0"/>
              </a:rPr>
              <a:t>الدولة: يسمح هذا الحقل باختيار الدولة من القائمة المنسدلة.</a:t>
            </a:r>
            <a:br>
              <a:rPr lang="ar-SA" sz="1600" b="1" dirty="0">
                <a:latin typeface="Arial" panose="020B0604020202020204" pitchFamily="34" charset="0"/>
                <a:cs typeface="Arial" panose="020B0604020202020204" pitchFamily="34" charset="0"/>
              </a:rPr>
            </a:br>
            <a:r>
              <a:rPr lang="ar-SA" sz="1600" b="1" dirty="0">
                <a:latin typeface="Arial" panose="020B0604020202020204" pitchFamily="34" charset="0"/>
                <a:cs typeface="Arial" panose="020B0604020202020204" pitchFamily="34" charset="0"/>
              </a:rPr>
              <a:t>المدينة: هذا الحقل يحدد المدينة.</a:t>
            </a:r>
            <a:br>
              <a:rPr lang="ar-SA" sz="1600" b="1" dirty="0">
                <a:latin typeface="Arial" panose="020B0604020202020204" pitchFamily="34" charset="0"/>
                <a:cs typeface="Arial" panose="020B0604020202020204" pitchFamily="34" charset="0"/>
              </a:rPr>
            </a:br>
            <a:r>
              <a:rPr lang="ar-SA" sz="1600" b="1" dirty="0">
                <a:latin typeface="Arial" panose="020B0604020202020204" pitchFamily="34" charset="0"/>
                <a:cs typeface="Arial" panose="020B0604020202020204" pitchFamily="34" charset="0"/>
              </a:rPr>
              <a:t>رمز البريد: يحدد هذا الحقل الرمز البريدي لموقع العميل.</a:t>
            </a:r>
            <a:br>
              <a:rPr lang="ar-SA" sz="1600" b="1" dirty="0">
                <a:latin typeface="Arial" panose="020B0604020202020204" pitchFamily="34" charset="0"/>
                <a:cs typeface="Arial" panose="020B0604020202020204" pitchFamily="34" charset="0"/>
              </a:rPr>
            </a:br>
            <a:r>
              <a:rPr lang="ar-SA" sz="1800" b="1" dirty="0">
                <a:latin typeface="Arial" panose="020B0604020202020204" pitchFamily="34" charset="0"/>
                <a:cs typeface="Arial" panose="020B0604020202020204" pitchFamily="34" charset="0"/>
              </a:rPr>
              <a:t>العنوان: يحدد هذا الحقل العنوان السكني للعميل.</a:t>
            </a:r>
            <a:r>
              <a:rPr lang="ar-SA" sz="2800" b="1" dirty="0">
                <a:latin typeface="Arial" panose="020B0604020202020204" pitchFamily="34" charset="0"/>
                <a:cs typeface="Arial" panose="020B0604020202020204" pitchFamily="34" charset="0"/>
              </a:rPr>
              <a:t/>
            </a:r>
            <a:br>
              <a:rPr lang="ar-SA" sz="2800" b="1" dirty="0">
                <a:latin typeface="Arial" panose="020B0604020202020204" pitchFamily="34" charset="0"/>
                <a:cs typeface="Arial" panose="020B0604020202020204" pitchFamily="34" charset="0"/>
              </a:rPr>
            </a:br>
            <a:r>
              <a:rPr lang="ar-SA" sz="1600" dirty="0">
                <a:latin typeface="Arial" panose="020B0604020202020204" pitchFamily="34" charset="0"/>
                <a:cs typeface="Arial" panose="020B0604020202020204" pitchFamily="34" charset="0"/>
              </a:rPr>
              <a:t/>
            </a:r>
            <a:br>
              <a:rPr lang="ar-SA" sz="1600" dirty="0">
                <a:latin typeface="Arial" panose="020B0604020202020204" pitchFamily="34" charset="0"/>
                <a:cs typeface="Arial" panose="020B0604020202020204" pitchFamily="34" charset="0"/>
              </a:rPr>
            </a:br>
            <a:endParaRPr lang="ar-SA" sz="2800" dirty="0">
              <a:latin typeface="Arial" panose="020B0604020202020204" pitchFamily="34" charset="0"/>
              <a:cs typeface="Arial" panose="020B0604020202020204"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3696789"/>
            <a:ext cx="12192000" cy="3161211"/>
          </a:xfrm>
        </p:spPr>
      </p:pic>
    </p:spTree>
    <p:extLst>
      <p:ext uri="{BB962C8B-B14F-4D97-AF65-F5344CB8AC3E}">
        <p14:creationId xmlns:p14="http://schemas.microsoft.com/office/powerpoint/2010/main" val="1583826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366069" cy="3500846"/>
          </a:xfrm>
        </p:spPr>
        <p:txBody>
          <a:bodyPr>
            <a:normAutofit fontScale="90000"/>
          </a:bodyPr>
          <a:lstStyle/>
          <a:p>
            <a:pPr algn="r"/>
            <a:r>
              <a:rPr lang="ar-SA" u="sng" dirty="0" smtClean="0">
                <a:latin typeface="Aldhabi" panose="01000000000000000000" pitchFamily="2" charset="-78"/>
                <a:cs typeface="Aldhabi" panose="01000000000000000000" pitchFamily="2" charset="-78"/>
              </a:rPr>
              <a:t>تابع اضافة عميل جديد</a:t>
            </a:r>
            <a:r>
              <a:rPr lang="ar-SA" dirty="0" smtClean="0">
                <a:latin typeface="Aldhabi" panose="01000000000000000000" pitchFamily="2" charset="-78"/>
                <a:cs typeface="Aldhabi" panose="01000000000000000000" pitchFamily="2" charset="-78"/>
              </a:rPr>
              <a:t/>
            </a:r>
            <a:br>
              <a:rPr lang="ar-SA" dirty="0" smtClean="0">
                <a:latin typeface="Aldhabi" panose="01000000000000000000" pitchFamily="2" charset="-78"/>
                <a:cs typeface="Aldhabi" panose="01000000000000000000" pitchFamily="2" charset="-78"/>
              </a:rPr>
            </a:br>
            <a:r>
              <a:rPr lang="ar-SA" sz="2000" b="1" dirty="0" smtClean="0">
                <a:latin typeface="Arial" panose="020B0604020202020204" pitchFamily="34" charset="0"/>
                <a:cs typeface="Arial" panose="020B0604020202020204" pitchFamily="34" charset="0"/>
              </a:rPr>
              <a:t>الهاتف </a:t>
            </a:r>
            <a:r>
              <a:rPr lang="ar-SA" sz="2000" b="1" dirty="0">
                <a:latin typeface="Arial" panose="020B0604020202020204" pitchFamily="34" charset="0"/>
                <a:cs typeface="Arial" panose="020B0604020202020204" pitchFamily="34" charset="0"/>
              </a:rPr>
              <a:t>الرئيسي: يعيّن هذا الحقل رقم الهاتف الرئيسي للعميل.</a:t>
            </a:r>
            <a:br>
              <a:rPr lang="ar-SA" sz="2000" b="1" dirty="0">
                <a:latin typeface="Arial" panose="020B0604020202020204" pitchFamily="34" charset="0"/>
                <a:cs typeface="Arial" panose="020B0604020202020204" pitchFamily="34" charset="0"/>
              </a:rPr>
            </a:br>
            <a:r>
              <a:rPr lang="ar-SA" sz="2000" b="1" dirty="0">
                <a:latin typeface="Arial" panose="020B0604020202020204" pitchFamily="34" charset="0"/>
                <a:cs typeface="Arial" panose="020B0604020202020204" pitchFamily="34" charset="0"/>
              </a:rPr>
              <a:t>الهاتف الفرعي: يعيّن هذا الحقل رقم الهاتف الثانوي للعميل.</a:t>
            </a:r>
            <a:br>
              <a:rPr lang="ar-SA" sz="2000" b="1" dirty="0">
                <a:latin typeface="Arial" panose="020B0604020202020204" pitchFamily="34" charset="0"/>
                <a:cs typeface="Arial" panose="020B0604020202020204" pitchFamily="34" charset="0"/>
              </a:rPr>
            </a:br>
            <a:r>
              <a:rPr lang="ar-SA" sz="2000" b="1" dirty="0">
                <a:latin typeface="Arial" panose="020B0604020202020204" pitchFamily="34" charset="0"/>
                <a:cs typeface="Arial" panose="020B0604020202020204" pitchFamily="34" charset="0"/>
              </a:rPr>
              <a:t>فاكس 1: يعيّن هذا الحقل رقم الفاكس 1 للعميل</a:t>
            </a:r>
            <a:r>
              <a:rPr lang="ar-SA" sz="2700" b="1" dirty="0">
                <a:latin typeface="Arial" panose="020B0604020202020204" pitchFamily="34" charset="0"/>
                <a:cs typeface="Arial" panose="020B0604020202020204" pitchFamily="34" charset="0"/>
              </a:rPr>
              <a:t>.</a:t>
            </a:r>
            <a:br>
              <a:rPr lang="ar-SA" sz="2700" b="1" dirty="0">
                <a:latin typeface="Arial" panose="020B0604020202020204" pitchFamily="34" charset="0"/>
                <a:cs typeface="Arial" panose="020B0604020202020204" pitchFamily="34" charset="0"/>
              </a:rPr>
            </a:br>
            <a:r>
              <a:rPr lang="ar-SA" sz="1800" b="1" dirty="0">
                <a:latin typeface="Arial" panose="020B0604020202020204" pitchFamily="34" charset="0"/>
                <a:cs typeface="Arial" panose="020B0604020202020204" pitchFamily="34" charset="0"/>
              </a:rPr>
              <a:t>فاكس 2: يعيّن هذا الحقل رقم الفاكس 2 للعميل.</a:t>
            </a:r>
            <a:br>
              <a:rPr lang="ar-SA" sz="1800" b="1" dirty="0">
                <a:latin typeface="Arial" panose="020B0604020202020204" pitchFamily="34" charset="0"/>
                <a:cs typeface="Arial" panose="020B0604020202020204" pitchFamily="34" charset="0"/>
              </a:rPr>
            </a:br>
            <a:r>
              <a:rPr lang="ar-SA" sz="1800" b="1" dirty="0">
                <a:latin typeface="Arial" panose="020B0604020202020204" pitchFamily="34" charset="0"/>
                <a:cs typeface="Arial" panose="020B0604020202020204" pitchFamily="34" charset="0"/>
              </a:rPr>
              <a:t>المرجع 1: يحدد هذا الحقل مرجع اول يمكن التواصل </a:t>
            </a:r>
            <a:r>
              <a:rPr lang="ar-SA" sz="2700" b="1" dirty="0">
                <a:latin typeface="Arial" panose="020B0604020202020204" pitchFamily="34" charset="0"/>
                <a:cs typeface="Arial" panose="020B0604020202020204" pitchFamily="34" charset="0"/>
              </a:rPr>
              <a:t>معه.</a:t>
            </a:r>
            <a:br>
              <a:rPr lang="ar-SA" sz="2700" b="1" dirty="0">
                <a:latin typeface="Arial" panose="020B0604020202020204" pitchFamily="34" charset="0"/>
                <a:cs typeface="Arial" panose="020B0604020202020204" pitchFamily="34" charset="0"/>
              </a:rPr>
            </a:br>
            <a:r>
              <a:rPr lang="ar-SA" sz="2000" b="1" dirty="0">
                <a:latin typeface="Arial" panose="020B0604020202020204" pitchFamily="34" charset="0"/>
                <a:cs typeface="Arial" panose="020B0604020202020204" pitchFamily="34" charset="0"/>
              </a:rPr>
              <a:t>المرجع 2: يحدد هذا الحقل مرجع ثان يمكن التواصل معه.</a:t>
            </a:r>
            <a:br>
              <a:rPr lang="ar-SA" sz="2000" b="1" dirty="0">
                <a:latin typeface="Arial" panose="020B0604020202020204" pitchFamily="34" charset="0"/>
                <a:cs typeface="Arial" panose="020B0604020202020204" pitchFamily="34" charset="0"/>
              </a:rPr>
            </a:br>
            <a:r>
              <a:rPr lang="ar-SA" sz="2000" b="1" dirty="0">
                <a:latin typeface="Arial" panose="020B0604020202020204" pitchFamily="34" charset="0"/>
                <a:cs typeface="Arial" panose="020B0604020202020204" pitchFamily="34" charset="0"/>
              </a:rPr>
              <a:t>المرجع 1 – البريد الإلكتروني: يحدد هذا الحقل عنوان البريد الإلكتروني للمرجع الاول.</a:t>
            </a:r>
            <a:br>
              <a:rPr lang="ar-SA" sz="2000" b="1" dirty="0">
                <a:latin typeface="Arial" panose="020B0604020202020204" pitchFamily="34" charset="0"/>
                <a:cs typeface="Arial" panose="020B0604020202020204" pitchFamily="34" charset="0"/>
              </a:rPr>
            </a:br>
            <a:r>
              <a:rPr lang="ar-SA" sz="2000" b="1" dirty="0">
                <a:latin typeface="Arial" panose="020B0604020202020204" pitchFamily="34" charset="0"/>
                <a:cs typeface="Arial" panose="020B0604020202020204" pitchFamily="34" charset="0"/>
              </a:rPr>
              <a:t>المرجع 2 – البريد الإلكتروني: يحدد هذا الحقل عنوان البريد الإلكتروني للمرجع الثاني</a:t>
            </a:r>
            <a:r>
              <a:rPr lang="ar-SA" sz="3100" b="1" dirty="0">
                <a:latin typeface="Arial" panose="020B0604020202020204" pitchFamily="34" charset="0"/>
                <a:cs typeface="Arial" panose="020B0604020202020204" pitchFamily="34" charset="0"/>
              </a:rPr>
              <a:t>.</a:t>
            </a:r>
            <a:br>
              <a:rPr lang="ar-SA" sz="3100" b="1" dirty="0">
                <a:latin typeface="Arial" panose="020B0604020202020204" pitchFamily="34" charset="0"/>
                <a:cs typeface="Arial" panose="020B0604020202020204" pitchFamily="34" charset="0"/>
              </a:rPr>
            </a:br>
            <a:r>
              <a:rPr lang="ar-SA" sz="1800" b="1" dirty="0">
                <a:latin typeface="Arial" panose="020B0604020202020204" pitchFamily="34" charset="0"/>
                <a:cs typeface="Arial" panose="020B0604020202020204" pitchFamily="34" charset="0"/>
              </a:rPr>
              <a:t>المرجع 1 – الهاتف: يحدد هذا الحقل رقم الهاتف للمرجع الاول.</a:t>
            </a:r>
            <a:br>
              <a:rPr lang="ar-SA" sz="1800" b="1" dirty="0">
                <a:latin typeface="Arial" panose="020B0604020202020204" pitchFamily="34" charset="0"/>
                <a:cs typeface="Arial" panose="020B0604020202020204" pitchFamily="34" charset="0"/>
              </a:rPr>
            </a:br>
            <a:r>
              <a:rPr lang="ar-SA" sz="1800" b="1" dirty="0">
                <a:latin typeface="Arial" panose="020B0604020202020204" pitchFamily="34" charset="0"/>
                <a:cs typeface="Arial" panose="020B0604020202020204" pitchFamily="34" charset="0"/>
              </a:rPr>
              <a:t>المرجع 2 – الهاتف: يحدد هذا الحقل رقم الهاتف للمرجع الثاني.</a:t>
            </a:r>
            <a:br>
              <a:rPr lang="ar-SA" sz="1800" b="1" dirty="0">
                <a:latin typeface="Arial" panose="020B0604020202020204" pitchFamily="34" charset="0"/>
                <a:cs typeface="Arial" panose="020B0604020202020204" pitchFamily="34" charset="0"/>
              </a:rPr>
            </a:br>
            <a:r>
              <a:rPr lang="ar-SA" sz="3200" dirty="0"/>
              <a:t/>
            </a:r>
            <a:br>
              <a:rPr lang="ar-SA" sz="3200" dirty="0"/>
            </a:br>
            <a:endParaRPr lang="ar-SA" sz="3200" dirty="0">
              <a:latin typeface="Aldhabi" panose="01000000000000000000" pitchFamily="2" charset="-78"/>
              <a:cs typeface="Aldhabi" panose="01000000000000000000" pitchFamily="2"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3500846"/>
            <a:ext cx="12192000" cy="3357153"/>
          </a:xfrm>
        </p:spPr>
      </p:pic>
    </p:spTree>
    <p:extLst>
      <p:ext uri="{BB962C8B-B14F-4D97-AF65-F5344CB8AC3E}">
        <p14:creationId xmlns:p14="http://schemas.microsoft.com/office/powerpoint/2010/main" val="11528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796834"/>
          </a:xfrm>
        </p:spPr>
        <p:txBody>
          <a:bodyPr/>
          <a:lstStyle/>
          <a:p>
            <a:pPr algn="r"/>
            <a:r>
              <a:rPr lang="ar-SA" u="sng" dirty="0">
                <a:latin typeface="Aldhabi" panose="01000000000000000000" pitchFamily="2" charset="-78"/>
                <a:cs typeface="Aldhabi" panose="01000000000000000000" pitchFamily="2" charset="-78"/>
              </a:rPr>
              <a:t>تابع اضافة عميل جديد</a:t>
            </a:r>
            <a:endParaRPr lang="ar-SA" dirty="0"/>
          </a:p>
        </p:txBody>
      </p:sp>
      <p:sp>
        <p:nvSpPr>
          <p:cNvPr id="3" name="Content Placeholder 2"/>
          <p:cNvSpPr>
            <a:spLocks noGrp="1"/>
          </p:cNvSpPr>
          <p:nvPr>
            <p:ph idx="1"/>
          </p:nvPr>
        </p:nvSpPr>
        <p:spPr>
          <a:xfrm>
            <a:off x="677334" y="666206"/>
            <a:ext cx="8596668" cy="6061165"/>
          </a:xfrm>
        </p:spPr>
        <p:txBody>
          <a:bodyPr>
            <a:normAutofit fontScale="85000" lnSpcReduction="10000"/>
          </a:bodyPr>
          <a:lstStyle/>
          <a:p>
            <a:pPr algn="just"/>
            <a:r>
              <a:rPr lang="ar-SA" sz="1900" b="1" dirty="0">
                <a:latin typeface="Arial" panose="020B0604020202020204" pitchFamily="34" charset="0"/>
                <a:cs typeface="Arial" panose="020B0604020202020204" pitchFamily="34" charset="0"/>
              </a:rPr>
              <a:t>الأيام المخصومة: يحدد هذا الحقل مدة الائتمان المسموح بها.</a:t>
            </a:r>
          </a:p>
          <a:p>
            <a:pPr algn="just"/>
            <a:r>
              <a:rPr lang="ar-SA" sz="1900" b="1" dirty="0">
                <a:latin typeface="Arial" panose="020B0604020202020204" pitchFamily="34" charset="0"/>
                <a:cs typeface="Arial" panose="020B0604020202020204" pitchFamily="34" charset="0"/>
              </a:rPr>
              <a:t>مبلغ الضمان: يعيّن هذا الحقل مبلغ الضمان المدفوع من العميل.</a:t>
            </a:r>
          </a:p>
          <a:p>
            <a:pPr algn="just"/>
            <a:r>
              <a:rPr lang="ar-SA" sz="1900" b="1" dirty="0">
                <a:latin typeface="Arial" panose="020B0604020202020204" pitchFamily="34" charset="0"/>
                <a:cs typeface="Arial" panose="020B0604020202020204" pitchFamily="34" charset="0"/>
              </a:rPr>
              <a:t>حد الائتمان: يعيّن هذا الحقل حد الائتمان للعميل.</a:t>
            </a:r>
          </a:p>
          <a:p>
            <a:pPr algn="just"/>
            <a:r>
              <a:rPr lang="ar-SA" sz="1900" b="1" dirty="0">
                <a:latin typeface="Arial" panose="020B0604020202020204" pitchFamily="34" charset="0"/>
                <a:cs typeface="Arial" panose="020B0604020202020204" pitchFamily="34" charset="0"/>
              </a:rPr>
              <a:t>حد الخصم: يعيّن هذا الحقل الحد الأقصى لمبلغ الخصم.</a:t>
            </a:r>
          </a:p>
          <a:p>
            <a:pPr algn="just"/>
            <a:r>
              <a:rPr lang="ar-SA" sz="1900" b="1" dirty="0">
                <a:latin typeface="Arial" panose="020B0604020202020204" pitchFamily="34" charset="0"/>
                <a:cs typeface="Arial" panose="020B0604020202020204" pitchFamily="34" charset="0"/>
              </a:rPr>
              <a:t>الخصم على المدفوعات: يعيّن هذا الحقل الخصم على السداد من قبل العميل</a:t>
            </a:r>
            <a:r>
              <a:rPr lang="ar-SA" sz="1900" b="1" dirty="0" smtClean="0">
                <a:latin typeface="Arial" panose="020B0604020202020204" pitchFamily="34" charset="0"/>
                <a:cs typeface="Arial" panose="020B0604020202020204" pitchFamily="34" charset="0"/>
              </a:rPr>
              <a:t>.</a:t>
            </a:r>
          </a:p>
          <a:p>
            <a:pPr algn="just"/>
            <a:r>
              <a:rPr lang="ar-SA" sz="1900" b="1" dirty="0">
                <a:latin typeface="Arial" panose="020B0604020202020204" pitchFamily="34" charset="0"/>
                <a:cs typeface="Arial" panose="020B0604020202020204" pitchFamily="34" charset="0"/>
              </a:rPr>
              <a:t>رقم البائع: يسمح هذا الحقل باختيار رمز البائع من القائمة المنسدلة.</a:t>
            </a:r>
          </a:p>
          <a:p>
            <a:pPr algn="just"/>
            <a:r>
              <a:rPr lang="ar-SA" sz="1900" b="1" dirty="0">
                <a:latin typeface="Arial" panose="020B0604020202020204" pitchFamily="34" charset="0"/>
                <a:cs typeface="Arial" panose="020B0604020202020204" pitchFamily="34" charset="0"/>
              </a:rPr>
              <a:t>اسم البائع: يتم جلب هذا الحقل تلقائيًا بواسطة النظام استنادًا إلى رقم البائع.</a:t>
            </a:r>
          </a:p>
          <a:p>
            <a:pPr algn="just"/>
            <a:r>
              <a:rPr lang="ar-SA" sz="1900" b="1" dirty="0">
                <a:latin typeface="Arial" panose="020B0604020202020204" pitchFamily="34" charset="0"/>
                <a:cs typeface="Arial" panose="020B0604020202020204" pitchFamily="34" charset="0"/>
              </a:rPr>
              <a:t>رمز منطقة البيع: يسمح هذا الحقل باختيار رمز منطقة المبيعات من القائمة المنسدلة.</a:t>
            </a:r>
          </a:p>
          <a:p>
            <a:pPr algn="just"/>
            <a:r>
              <a:rPr lang="ar-SA" sz="1900" b="1" dirty="0">
                <a:latin typeface="Arial" panose="020B0604020202020204" pitchFamily="34" charset="0"/>
                <a:cs typeface="Arial" panose="020B0604020202020204" pitchFamily="34" charset="0"/>
              </a:rPr>
              <a:t>اسم منطقة المبيعات: يتم جلب هذا الحقل تلقائيًا بواسطة النظام استنادًا إلى رمز منطقة المبيعات.</a:t>
            </a:r>
          </a:p>
          <a:p>
            <a:pPr algn="just"/>
            <a:r>
              <a:rPr lang="ar-SA" sz="1900" b="1" dirty="0">
                <a:latin typeface="Arial" panose="020B0604020202020204" pitchFamily="34" charset="0"/>
                <a:cs typeface="Arial" panose="020B0604020202020204" pitchFamily="34" charset="0"/>
              </a:rPr>
              <a:t>قنوات البيع: يسمح هذا الحقل باختيار قناة الأسعار من القائمة المنسدلة.</a:t>
            </a:r>
          </a:p>
          <a:p>
            <a:pPr algn="just"/>
            <a:r>
              <a:rPr lang="ar-SA" sz="1900" b="1" dirty="0">
                <a:latin typeface="Arial" panose="020B0604020202020204" pitchFamily="34" charset="0"/>
                <a:cs typeface="Arial" panose="020B0604020202020204" pitchFamily="34" charset="0"/>
              </a:rPr>
              <a:t>ايقاف التعامل؟: مربع الاختيار هذا إذا تم تحديده يوقف التعامل مع العميل. إذا لم يتم تحديده فإنه يسمح بالتعامل مع العميل.</a:t>
            </a:r>
          </a:p>
          <a:p>
            <a:pPr algn="just"/>
            <a:r>
              <a:rPr lang="ar-SA" sz="1900" b="1" dirty="0">
                <a:latin typeface="Arial" panose="020B0604020202020204" pitchFamily="34" charset="0"/>
                <a:cs typeface="Arial" panose="020B0604020202020204" pitchFamily="34" charset="0"/>
              </a:rPr>
              <a:t>معفى من الضريبة؟: يتم تحديد مربع الاختيار هذا للسماح بالإعفاء من الضرائب.</a:t>
            </a:r>
          </a:p>
          <a:p>
            <a:pPr algn="just"/>
            <a:r>
              <a:rPr lang="ar-SA" sz="1900" b="1" dirty="0">
                <a:latin typeface="Arial" panose="020B0604020202020204" pitchFamily="34" charset="0"/>
                <a:cs typeface="Arial" panose="020B0604020202020204" pitchFamily="34" charset="0"/>
              </a:rPr>
              <a:t>السماح بالدخول إلى التجارة الإلكترونية: إذا تم تحديد مربع الاختيار هذا، فإنه يسمح للعميل بتسجيل الدخول إلى المتجر الإلكتروني.</a:t>
            </a:r>
          </a:p>
          <a:p>
            <a:pPr algn="just"/>
            <a:r>
              <a:rPr lang="ar-SA" sz="1900" b="1" dirty="0">
                <a:latin typeface="Arial" panose="020B0604020202020204" pitchFamily="34" charset="0"/>
                <a:cs typeface="Arial" panose="020B0604020202020204" pitchFamily="34" charset="0"/>
              </a:rPr>
              <a:t>رمز الحساب: يسمح هذا الحقل باختيار رمز الحساب للعميل. كما يمكن انشاء حساب جديد للعميل من خلال النقر على رمز “القلم”</a:t>
            </a:r>
          </a:p>
          <a:p>
            <a:pPr algn="just"/>
            <a:r>
              <a:rPr lang="ar-SA" sz="1900" b="1" dirty="0">
                <a:latin typeface="Arial" panose="020B0604020202020204" pitchFamily="34" charset="0"/>
                <a:cs typeface="Arial" panose="020B0604020202020204" pitchFamily="34" charset="0"/>
              </a:rPr>
              <a:t>اسم الحساب: يتم جلب هذا الحقل تلقائيًا بواسطة النظام بناءً على رمز الحساب.</a:t>
            </a:r>
          </a:p>
          <a:p>
            <a:pPr algn="just"/>
            <a:r>
              <a:rPr lang="ar-SA" sz="1900" b="1" dirty="0">
                <a:latin typeface="Arial" panose="020B0604020202020204" pitchFamily="34" charset="0"/>
                <a:cs typeface="Arial" panose="020B0604020202020204" pitchFamily="34" charset="0"/>
              </a:rPr>
              <a:t>انقر فوق الزر “حفظ” في الجزء العلوي من الصفحة لحفظ معلومات العميل.</a:t>
            </a:r>
          </a:p>
          <a:p>
            <a:endParaRPr lang="ar-SA" sz="1400" dirty="0"/>
          </a:p>
        </p:txBody>
      </p:sp>
    </p:spTree>
    <p:extLst>
      <p:ext uri="{BB962C8B-B14F-4D97-AF65-F5344CB8AC3E}">
        <p14:creationId xmlns:p14="http://schemas.microsoft.com/office/powerpoint/2010/main" val="2621055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9339942" cy="1489167"/>
          </a:xfrm>
        </p:spPr>
        <p:txBody>
          <a:bodyPr>
            <a:normAutofit fontScale="90000"/>
          </a:bodyPr>
          <a:lstStyle/>
          <a:p>
            <a:pPr algn="r"/>
            <a:r>
              <a:rPr lang="ar-SA" sz="2200" dirty="0" smtClean="0">
                <a:latin typeface="Arial" panose="020B0604020202020204" pitchFamily="34" charset="0"/>
                <a:cs typeface="Arial" panose="020B0604020202020204" pitchFamily="34" charset="0"/>
              </a:rPr>
              <a:t>لتعديل </a:t>
            </a:r>
            <a:r>
              <a:rPr lang="ar-SA" sz="2200" dirty="0">
                <a:latin typeface="Arial" panose="020B0604020202020204" pitchFamily="34" charset="0"/>
                <a:cs typeface="Arial" panose="020B0604020202020204" pitchFamily="34" charset="0"/>
              </a:rPr>
              <a:t>بيانات العميل، انتقل إلى </a:t>
            </a:r>
            <a:r>
              <a:rPr lang="ar-SA" sz="2200" b="1" dirty="0">
                <a:latin typeface="Arial" panose="020B0604020202020204" pitchFamily="34" charset="0"/>
                <a:cs typeface="Arial" panose="020B0604020202020204" pitchFamily="34" charset="0"/>
              </a:rPr>
              <a:t>المخزون&gt; البيانات الرئيسية&gt; العملاء،</a:t>
            </a:r>
            <a:r>
              <a:rPr lang="ar-SA" sz="2200" dirty="0">
                <a:latin typeface="Arial" panose="020B0604020202020204" pitchFamily="34" charset="0"/>
                <a:cs typeface="Arial" panose="020B0604020202020204" pitchFamily="34" charset="0"/>
              </a:rPr>
              <a:t> يتم عرض صفحة </a:t>
            </a:r>
            <a:r>
              <a:rPr lang="ar-SA" sz="1800" dirty="0" smtClean="0">
                <a:latin typeface="Arial" panose="020B0604020202020204" pitchFamily="34" charset="0"/>
                <a:cs typeface="Arial" panose="020B0604020202020204" pitchFamily="34" charset="0"/>
              </a:rPr>
              <a:t>العملاء</a:t>
            </a:r>
            <a:r>
              <a:rPr lang="ar-SA" sz="2700" dirty="0" smtClean="0">
                <a:latin typeface="Arial" panose="020B0604020202020204" pitchFamily="34" charset="0"/>
                <a:cs typeface="Arial" panose="020B0604020202020204" pitchFamily="34" charset="0"/>
              </a:rPr>
              <a:t>.كما ذكرنا سابقا.ومن ثم ستظهر لنا تلك الشاشة الموضحة ادناه.وكما هو موضح بالصوره فامام كل عميل يوجد اربعة ايقونات فمثلا لعرض بيانات العميل يتم النقر على علامة (العين) ولتعديل بيانات العميل يتم النقر على ايقونة (القلم )ولطباعة بيانات العميل ننقر على ايقونة (الطابعة )ولحذف بيانات العميل يتم النقر على ايقونة (السلة ) كما هو موضح ادناه ......</a:t>
            </a:r>
            <a:endParaRPr lang="ar-SA" sz="2700" dirty="0">
              <a:latin typeface="Arial" panose="020B0604020202020204" pitchFamily="34" charset="0"/>
              <a:cs typeface="Arial" panose="020B0604020202020204" pitchFamily="34" charset="0"/>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933302"/>
            <a:ext cx="12192000" cy="4924697"/>
          </a:xfrm>
        </p:spPr>
      </p:pic>
    </p:spTree>
    <p:extLst>
      <p:ext uri="{BB962C8B-B14F-4D97-AF65-F5344CB8AC3E}">
        <p14:creationId xmlns:p14="http://schemas.microsoft.com/office/powerpoint/2010/main" val="312037883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284</TotalTime>
  <Words>738</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Aldhabi</vt:lpstr>
      <vt:lpstr>Arabic Typesetting</vt:lpstr>
      <vt:lpstr>Arial</vt:lpstr>
      <vt:lpstr>Tahoma</vt:lpstr>
      <vt:lpstr>Trebuchet MS</vt:lpstr>
      <vt:lpstr>Wingdings 3</vt:lpstr>
      <vt:lpstr>Facet</vt:lpstr>
      <vt:lpstr>كيفية اضافة العملاء على برنامج SMACC</vt:lpstr>
      <vt:lpstr>اولاً:تعريف العملاء  </vt:lpstr>
      <vt:lpstr>ثانياً :انواع العملاء بشكل عام</vt:lpstr>
      <vt:lpstr>تابع انواع العملاء</vt:lpstr>
      <vt:lpstr>ثالثاً: اضافة العملاء علي SMACC</vt:lpstr>
      <vt:lpstr>ولاضافة عميل جديد يتم النقر على ايقونة (ادارة) اعلي الصفحة ستظهر لنا القائمة التالية كما هو موضح ادناه رمز العميل: يتم إنشاء هذا الحقل تلقائيًا بواسطة النظام. اسم العميل: أدخل اسم العميل. إدارة الأسماء: انقر على زر إدارة الأسماء لتعيين اسم العميل بلغات متعددة. رقم التسجيل التجاري: يحدد هذا الحقل رقم التسجيل التجاري للعميل. البريد الإلكتروني الأساسي: يعيّن هذا الحقل البريد الإلكتروني الأساسي للعميل. البريد الإلكتروني الثانوي: يعيّن هذا الحقل البريد الإلكتروني الثانوي للعميل. صندوق البريد: يعيّن هذا الحقل صندوق البريد. الدولة: يسمح هذا الحقل باختيار الدولة من القائمة المنسدلة. المدينة: هذا الحقل يحدد المدينة. رمز البريد: يحدد هذا الحقل الرمز البريدي لموقع العميل. العنوان: يحدد هذا الحقل العنوان السكني للعميل.  </vt:lpstr>
      <vt:lpstr>تابع اضافة عميل جديد الهاتف الرئيسي: يعيّن هذا الحقل رقم الهاتف الرئيسي للعميل. الهاتف الفرعي: يعيّن هذا الحقل رقم الهاتف الثانوي للعميل. فاكس 1: يعيّن هذا الحقل رقم الفاكس 1 للعميل. فاكس 2: يعيّن هذا الحقل رقم الفاكس 2 للعميل. المرجع 1: يحدد هذا الحقل مرجع اول يمكن التواصل معه. المرجع 2: يحدد هذا الحقل مرجع ثان يمكن التواصل معه. المرجع 1 – البريد الإلكتروني: يحدد هذا الحقل عنوان البريد الإلكتروني للمرجع الاول. المرجع 2 – البريد الإلكتروني: يحدد هذا الحقل عنوان البريد الإلكتروني للمرجع الثاني. المرجع 1 – الهاتف: يحدد هذا الحقل رقم الهاتف للمرجع الاول. المرجع 2 – الهاتف: يحدد هذا الحقل رقم الهاتف للمرجع الثاني.  </vt:lpstr>
      <vt:lpstr>تابع اضافة عميل جديد</vt:lpstr>
      <vt:lpstr>لتعديل بيانات العميل، انتقل إلى المخزون&gt; البيانات الرئيسية&gt; العملاء، يتم عرض صفحة العملاء.كما ذكرنا سابقا.ومن ثم ستظهر لنا تلك الشاشة الموضحة ادناه.وكما هو موضح بالصوره فامام كل عميل يوجد اربعة ايقونات فمثلا لعرض بيانات العميل يتم النقر على علامة (العين) ولتعديل بيانات العميل يتم النقر على ايقونة (القلم )ولطباعة بيانات العميل ننقر على ايقونة (الطابعة )ولحذف بيانات العميل يتم النقر على ايقونة (السلة ) كما هو موضح ادناه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كيفية اضافة العملاء على برنامج SMACC</dc:title>
  <dc:creator>DELL</dc:creator>
  <cp:lastModifiedBy>DELL</cp:lastModifiedBy>
  <cp:revision>21</cp:revision>
  <dcterms:created xsi:type="dcterms:W3CDTF">2023-09-18T11:08:49Z</dcterms:created>
  <dcterms:modified xsi:type="dcterms:W3CDTF">2023-09-19T11:23:10Z</dcterms:modified>
</cp:coreProperties>
</file>