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797675"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r">
              <a:defRPr sz="1200"/>
            </a:lvl1pPr>
          </a:lstStyle>
          <a:p>
            <a:endParaRPr lang="ar-SA"/>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l">
              <a:defRPr sz="1200"/>
            </a:lvl1pPr>
          </a:lstStyle>
          <a:p>
            <a:fld id="{F0F85BB3-6367-4D59-B474-A022B0113E9A}" type="datetimeFigureOut">
              <a:rPr lang="ar-SA" smtClean="0"/>
              <a:t>09/02/1445</a:t>
            </a:fld>
            <a:endParaRPr lang="ar-SA"/>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ar-SA"/>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r">
              <a:defRPr sz="1200"/>
            </a:lvl1pPr>
          </a:lstStyle>
          <a:p>
            <a:endParaRPr lang="ar-SA"/>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l">
              <a:defRPr sz="1200"/>
            </a:lvl1pPr>
          </a:lstStyle>
          <a:p>
            <a:fld id="{26B29F9A-8D94-44CB-9A77-33474079CC15}" type="slidenum">
              <a:rPr lang="ar-SA" smtClean="0"/>
              <a:t>‹#›</a:t>
            </a:fld>
            <a:endParaRPr lang="ar-SA"/>
          </a:p>
        </p:txBody>
      </p:sp>
    </p:spTree>
    <p:extLst>
      <p:ext uri="{BB962C8B-B14F-4D97-AF65-F5344CB8AC3E}">
        <p14:creationId xmlns:p14="http://schemas.microsoft.com/office/powerpoint/2010/main" val="2994859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528E226-1C33-4B90-9B8F-2F821FD42B8C}" type="datetimeFigureOut">
              <a:rPr lang="ar-SA" smtClean="0"/>
              <a:t>09/02/1445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831319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28E226-1C33-4B90-9B8F-2F821FD42B8C}" type="datetimeFigureOut">
              <a:rPr lang="ar-SA" smtClean="0"/>
              <a:t>09/02/1445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25504419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28E226-1C33-4B90-9B8F-2F821FD42B8C}" type="datetimeFigureOut">
              <a:rPr lang="ar-SA" smtClean="0"/>
              <a:t>09/02/1445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C7D3BB6-F1CA-4C75-80C7-055C65CB297D}" type="slidenum">
              <a:rPr lang="ar-SA" smtClean="0"/>
              <a:t>‹#›</a:t>
            </a:fld>
            <a:endParaRPr lang="ar-SA"/>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50590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28E226-1C33-4B90-9B8F-2F821FD42B8C}" type="datetimeFigureOut">
              <a:rPr lang="ar-SA" smtClean="0"/>
              <a:t>09/02/1445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3987844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28E226-1C33-4B90-9B8F-2F821FD42B8C}" type="datetimeFigureOut">
              <a:rPr lang="ar-SA" smtClean="0"/>
              <a:t>09/02/1445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C7D3BB6-F1CA-4C75-80C7-055C65CB297D}" type="slidenum">
              <a:rPr lang="ar-SA" smtClean="0"/>
              <a:t>‹#›</a:t>
            </a:fld>
            <a:endParaRPr lang="ar-S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470717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28E226-1C33-4B90-9B8F-2F821FD42B8C}" type="datetimeFigureOut">
              <a:rPr lang="ar-SA" smtClean="0"/>
              <a:t>09/02/1445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7051164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28E226-1C33-4B90-9B8F-2F821FD42B8C}" type="datetimeFigureOut">
              <a:rPr lang="ar-SA" smtClean="0"/>
              <a:t>09/02/1445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33751322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28E226-1C33-4B90-9B8F-2F821FD42B8C}" type="datetimeFigureOut">
              <a:rPr lang="ar-SA" smtClean="0"/>
              <a:t>09/02/1445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1176244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528E226-1C33-4B90-9B8F-2F821FD42B8C}" type="datetimeFigureOut">
              <a:rPr lang="ar-SA" smtClean="0"/>
              <a:t>09/02/1445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521194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528E226-1C33-4B90-9B8F-2F821FD42B8C}" type="datetimeFigureOut">
              <a:rPr lang="ar-SA" smtClean="0"/>
              <a:t>09/02/1445</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864200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528E226-1C33-4B90-9B8F-2F821FD42B8C}" type="datetimeFigureOut">
              <a:rPr lang="ar-SA" smtClean="0"/>
              <a:t>09/02/1445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424378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528E226-1C33-4B90-9B8F-2F821FD42B8C}" type="datetimeFigureOut">
              <a:rPr lang="ar-SA" smtClean="0"/>
              <a:t>09/02/1445</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1672888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528E226-1C33-4B90-9B8F-2F821FD42B8C}" type="datetimeFigureOut">
              <a:rPr lang="ar-SA" smtClean="0"/>
              <a:t>09/02/1445</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3330001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28E226-1C33-4B90-9B8F-2F821FD42B8C}" type="datetimeFigureOut">
              <a:rPr lang="ar-SA" smtClean="0"/>
              <a:t>09/02/1445</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1701120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528E226-1C33-4B90-9B8F-2F821FD42B8C}" type="datetimeFigureOut">
              <a:rPr lang="ar-SA" smtClean="0"/>
              <a:t>09/02/1445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3426769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F528E226-1C33-4B90-9B8F-2F821FD42B8C}" type="datetimeFigureOut">
              <a:rPr lang="ar-SA" smtClean="0"/>
              <a:t>09/02/1445</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C7D3BB6-F1CA-4C75-80C7-055C65CB297D}" type="slidenum">
              <a:rPr lang="ar-SA" smtClean="0"/>
              <a:t>‹#›</a:t>
            </a:fld>
            <a:endParaRPr lang="ar-SA"/>
          </a:p>
        </p:txBody>
      </p:sp>
    </p:spTree>
    <p:extLst>
      <p:ext uri="{BB962C8B-B14F-4D97-AF65-F5344CB8AC3E}">
        <p14:creationId xmlns:p14="http://schemas.microsoft.com/office/powerpoint/2010/main" val="128795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528E226-1C33-4B90-9B8F-2F821FD42B8C}" type="datetimeFigureOut">
              <a:rPr lang="ar-SA" smtClean="0"/>
              <a:t>09/02/1445</a:t>
            </a:fld>
            <a:endParaRPr lang="ar-S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C7D3BB6-F1CA-4C75-80C7-055C65CB297D}" type="slidenum">
              <a:rPr lang="ar-SA" smtClean="0"/>
              <a:t>‹#›</a:t>
            </a:fld>
            <a:endParaRPr lang="ar-SA"/>
          </a:p>
        </p:txBody>
      </p:sp>
    </p:spTree>
    <p:extLst>
      <p:ext uri="{BB962C8B-B14F-4D97-AF65-F5344CB8AC3E}">
        <p14:creationId xmlns:p14="http://schemas.microsoft.com/office/powerpoint/2010/main" val="34922103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2664823"/>
            <a:ext cx="7766936" cy="1386013"/>
          </a:xfrm>
        </p:spPr>
        <p:txBody>
          <a:bodyPr/>
          <a:lstStyle/>
          <a:p>
            <a:r>
              <a:rPr lang="ar-SA" dirty="0" smtClean="0">
                <a:latin typeface="Arial" panose="020B0604020202020204" pitchFamily="34" charset="0"/>
                <a:cs typeface="Arial" panose="020B0604020202020204" pitchFamily="34" charset="0"/>
              </a:rPr>
              <a:t>           ثانياً:القيود </a:t>
            </a:r>
            <a:r>
              <a:rPr lang="ar-SA" dirty="0">
                <a:latin typeface="Arial" panose="020B0604020202020204" pitchFamily="34" charset="0"/>
                <a:cs typeface="Arial" panose="020B0604020202020204" pitchFamily="34" charset="0"/>
              </a:rPr>
              <a:t>المحاسبية</a:t>
            </a:r>
          </a:p>
        </p:txBody>
      </p:sp>
      <p:sp>
        <p:nvSpPr>
          <p:cNvPr id="3" name="Subtitle 2"/>
          <p:cNvSpPr>
            <a:spLocks noGrp="1"/>
          </p:cNvSpPr>
          <p:nvPr>
            <p:ph type="subTitle" idx="1"/>
          </p:nvPr>
        </p:nvSpPr>
        <p:spPr/>
        <p:txBody>
          <a:bodyPr/>
          <a:lstStyle/>
          <a:p>
            <a:r>
              <a:rPr lang="en-US" dirty="0" smtClean="0"/>
              <a:t> </a:t>
            </a:r>
            <a:r>
              <a:rPr lang="en-US" sz="2800" dirty="0" smtClean="0">
                <a:latin typeface="Algerian" panose="04020705040A02060702" pitchFamily="82" charset="0"/>
              </a:rPr>
              <a:t>Accounting </a:t>
            </a:r>
            <a:r>
              <a:rPr lang="en-US" sz="2800" dirty="0">
                <a:latin typeface="Algerian" panose="04020705040A02060702" pitchFamily="82" charset="0"/>
              </a:rPr>
              <a:t>Journal </a:t>
            </a:r>
            <a:r>
              <a:rPr lang="en-US" sz="2800" dirty="0" err="1" smtClean="0">
                <a:latin typeface="Algerian" panose="04020705040A02060702" pitchFamily="82" charset="0"/>
              </a:rPr>
              <a:t>EntrieS</a:t>
            </a:r>
            <a:r>
              <a:rPr lang="en-US" sz="2800" dirty="0" smtClean="0">
                <a:latin typeface="Algerian" panose="04020705040A02060702" pitchFamily="82" charset="0"/>
              </a:rPr>
              <a:t>                  </a:t>
            </a:r>
            <a:r>
              <a:rPr lang="ar-SA" sz="2800" dirty="0" smtClean="0">
                <a:latin typeface="Algerian" panose="04020705040A02060702" pitchFamily="82" charset="0"/>
              </a:rPr>
              <a:t>        </a:t>
            </a:r>
            <a:endParaRPr lang="ar-SA" dirty="0">
              <a:latin typeface="Algerian" panose="04020705040A02060702" pitchFamily="82" charset="0"/>
            </a:endParaRPr>
          </a:p>
        </p:txBody>
      </p:sp>
    </p:spTree>
    <p:extLst>
      <p:ext uri="{BB962C8B-B14F-4D97-AF65-F5344CB8AC3E}">
        <p14:creationId xmlns:p14="http://schemas.microsoft.com/office/powerpoint/2010/main" val="4018976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ar-SA" sz="2400" b="1" dirty="0" smtClean="0">
                <a:latin typeface="Arial" panose="020B0604020202020204" pitchFamily="34" charset="0"/>
                <a:cs typeface="Arial" panose="020B0604020202020204" pitchFamily="34" charset="0"/>
              </a:rPr>
              <a:t>ثانيا- يجب علينا ادخال المبالغ في ح/المدين و ح/ الدائن .</a:t>
            </a:r>
            <a:br>
              <a:rPr lang="ar-SA" sz="2400" b="1" dirty="0" smtClean="0">
                <a:latin typeface="Arial" panose="020B0604020202020204" pitchFamily="34" charset="0"/>
                <a:cs typeface="Arial" panose="020B0604020202020204" pitchFamily="34" charset="0"/>
              </a:rPr>
            </a:br>
            <a:r>
              <a:rPr lang="ar-SA" sz="2400" b="1" dirty="0" smtClean="0">
                <a:latin typeface="Arial" panose="020B0604020202020204" pitchFamily="34" charset="0"/>
                <a:cs typeface="Arial" panose="020B0604020202020204" pitchFamily="34" charset="0"/>
              </a:rPr>
              <a:t>ملاحظة</a:t>
            </a:r>
            <a:r>
              <a:rPr lang="ar-SA" sz="2400" dirty="0">
                <a:latin typeface="Arial" panose="020B0604020202020204" pitchFamily="34" charset="0"/>
                <a:cs typeface="Arial" panose="020B0604020202020204" pitchFamily="34" charset="0"/>
              </a:rPr>
              <a:t> : يجب أن يكون المدين في الحساب الأول مساوياً للدائن في الحساب الثاني. عندها فقط سيعطي قيد اليومية إشارة خضراء بان اجمالى قيمة المدين والدائن </a:t>
            </a:r>
            <a:r>
              <a:rPr lang="ar-SA" sz="2400" dirty="0" smtClean="0">
                <a:latin typeface="Arial" panose="020B0604020202020204" pitchFamily="34" charset="0"/>
                <a:cs typeface="Arial" panose="020B0604020202020204" pitchFamily="34" charset="0"/>
              </a:rPr>
              <a:t>متساويين</a:t>
            </a:r>
            <a:r>
              <a:rPr lang="ar-SA" dirty="0" smtClean="0">
                <a:latin typeface="Arial" panose="020B0604020202020204" pitchFamily="34" charset="0"/>
                <a:cs typeface="Arial" panose="020B0604020202020204" pitchFamily="34" charset="0"/>
              </a:rPr>
              <a:t>. </a:t>
            </a:r>
            <a:br>
              <a:rPr lang="ar-SA" dirty="0" smtClean="0">
                <a:latin typeface="Arial" panose="020B0604020202020204" pitchFamily="34" charset="0"/>
                <a:cs typeface="Arial" panose="020B0604020202020204" pitchFamily="34" charset="0"/>
              </a:rPr>
            </a:br>
            <a:r>
              <a:rPr lang="ar-SA" sz="2800" dirty="0" smtClean="0">
                <a:latin typeface="Arial" panose="020B0604020202020204" pitchFamily="34" charset="0"/>
                <a:cs typeface="Arial" panose="020B0604020202020204" pitchFamily="34" charset="0"/>
              </a:rPr>
              <a:t>ثالثا- ادخال التعرف الخاص بالعملية التي تم تسجيلها بشرط ان يكون تعريفاً تفصيلياً للعملية </a:t>
            </a:r>
            <a:br>
              <a:rPr lang="ar-SA" sz="2800" dirty="0" smtClean="0">
                <a:latin typeface="Arial" panose="020B0604020202020204" pitchFamily="34" charset="0"/>
                <a:cs typeface="Arial" panose="020B0604020202020204" pitchFamily="34" charset="0"/>
              </a:rPr>
            </a:br>
            <a:r>
              <a:rPr lang="ar-SA" sz="2800" dirty="0" smtClean="0">
                <a:latin typeface="Arial" panose="020B0604020202020204" pitchFamily="34" charset="0"/>
                <a:cs typeface="Arial" panose="020B0604020202020204" pitchFamily="34" charset="0"/>
              </a:rPr>
              <a:t>رابعا- ادخال رقم المرجع وهو عبارة عن رقم بوليصة الشحن.او تاريخ العملية التي تم تسجيلها.</a:t>
            </a:r>
            <a:r>
              <a:rPr lang="ar-SA" sz="2000" dirty="0">
                <a:latin typeface="Arial" panose="020B0604020202020204" pitchFamily="34" charset="0"/>
                <a:cs typeface="Arial" panose="020B0604020202020204" pitchFamily="34" charset="0"/>
              </a:rPr>
              <a:t/>
            </a:r>
            <a:br>
              <a:rPr lang="ar-SA" sz="2000" dirty="0">
                <a:latin typeface="Arial" panose="020B0604020202020204" pitchFamily="34" charset="0"/>
                <a:cs typeface="Arial" panose="020B0604020202020204" pitchFamily="34" charset="0"/>
              </a:rPr>
            </a:br>
            <a:endParaRPr lang="ar-SA" sz="2000" dirty="0">
              <a:latin typeface="Arial" panose="020B0604020202020204" pitchFamily="34" charset="0"/>
              <a:cs typeface="Arial" panose="020B0604020202020204"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3657600"/>
            <a:ext cx="12191999" cy="3696789"/>
          </a:xfrm>
        </p:spPr>
      </p:pic>
    </p:spTree>
    <p:extLst>
      <p:ext uri="{BB962C8B-B14F-4D97-AF65-F5344CB8AC3E}">
        <p14:creationId xmlns:p14="http://schemas.microsoft.com/office/powerpoint/2010/main" val="3351360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ar-SA" sz="2400" dirty="0" smtClean="0"/>
              <a:t>واخيرا بعد ملئ كل الخانات المشار اليها والتأكد من تساوي المبالغ في الجانب المدين والجانب الدائن نقوم بالنقر علي زر حفظ </a:t>
            </a:r>
            <a:br>
              <a:rPr lang="ar-SA" sz="2400" dirty="0" smtClean="0"/>
            </a:br>
            <a:r>
              <a:rPr lang="ar-SA" sz="2400" dirty="0" smtClean="0"/>
              <a:t>لحفظ القيد ..كما هو موضح ادناه </a:t>
            </a:r>
            <a:endParaRPr lang="ar-SA" sz="2400"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7383" y="1930400"/>
            <a:ext cx="11904617" cy="4927600"/>
          </a:xfrm>
        </p:spPr>
      </p:pic>
    </p:spTree>
    <p:extLst>
      <p:ext uri="{BB962C8B-B14F-4D97-AF65-F5344CB8AC3E}">
        <p14:creationId xmlns:p14="http://schemas.microsoft.com/office/powerpoint/2010/main" val="429357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SA" sz="3200" dirty="0" smtClean="0">
                <a:latin typeface="Arial" panose="020B0604020202020204" pitchFamily="34" charset="0"/>
                <a:cs typeface="Arial" panose="020B0604020202020204" pitchFamily="34" charset="0"/>
              </a:rPr>
              <a:t>واخيراً- طباعة القيد عن طريق الضغط على زر طباعة وسيكون شكل القيد كما هو موضح ادناه.مع ضرورة ارفاق المستندات الخاصة بكل عملية داخل القيد ثم اخيرا ارشفة القيد ......</a:t>
            </a:r>
            <a:endParaRPr lang="ar-SA" sz="3200" dirty="0">
              <a:latin typeface="Arial" panose="020B0604020202020204" pitchFamily="34" charset="0"/>
              <a:cs typeface="Arial" panose="020B0604020202020204"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5131" y="2116183"/>
            <a:ext cx="11795760" cy="5029200"/>
          </a:xfrm>
        </p:spPr>
      </p:pic>
    </p:spTree>
    <p:extLst>
      <p:ext uri="{BB962C8B-B14F-4D97-AF65-F5344CB8AC3E}">
        <p14:creationId xmlns:p14="http://schemas.microsoft.com/office/powerpoint/2010/main" val="3107839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ar-SA" b="1" dirty="0">
                <a:latin typeface="Andalus" panose="02020603050405020304" pitchFamily="18" charset="-78"/>
                <a:cs typeface="Andalus" panose="02020603050405020304" pitchFamily="18" charset="-78"/>
              </a:rPr>
              <a:t>مقدمة في القيود المحاسبية وأهميتها في العمليات </a:t>
            </a:r>
            <a:r>
              <a:rPr lang="ar-SA" b="1" dirty="0" smtClean="0">
                <a:latin typeface="Andalus" panose="02020603050405020304" pitchFamily="18" charset="-78"/>
                <a:cs typeface="Andalus" panose="02020603050405020304" pitchFamily="18" charset="-78"/>
              </a:rPr>
              <a:t>المالية </a:t>
            </a:r>
            <a:br>
              <a:rPr lang="ar-SA" b="1" dirty="0" smtClean="0">
                <a:latin typeface="Andalus" panose="02020603050405020304" pitchFamily="18" charset="-78"/>
                <a:cs typeface="Andalus" panose="02020603050405020304" pitchFamily="18" charset="-78"/>
              </a:rPr>
            </a:br>
            <a:r>
              <a:rPr lang="ar-SA" b="1" dirty="0"/>
              <a:t/>
            </a:r>
            <a:br>
              <a:rPr lang="ar-SA" b="1" dirty="0"/>
            </a:br>
            <a:r>
              <a:rPr lang="ar-SA" sz="4400" dirty="0"/>
              <a:t/>
            </a:r>
            <a:br>
              <a:rPr lang="ar-SA" sz="4400" dirty="0"/>
            </a:br>
            <a:r>
              <a:rPr lang="ar-SA" sz="4400" dirty="0" smtClean="0">
                <a:latin typeface="Andalus" panose="02020603050405020304" pitchFamily="18" charset="-78"/>
                <a:cs typeface="Andalus" panose="02020603050405020304" pitchFamily="18" charset="-78"/>
              </a:rPr>
              <a:t> </a:t>
            </a:r>
            <a:endParaRPr lang="ar-SA" sz="4400"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677334" y="2160589"/>
            <a:ext cx="8596668" cy="4841102"/>
          </a:xfrm>
        </p:spPr>
        <p:txBody>
          <a:bodyPr>
            <a:noAutofit/>
          </a:bodyPr>
          <a:lstStyle/>
          <a:p>
            <a:pPr algn="just"/>
            <a:r>
              <a:rPr lang="ar-SA" sz="3200" dirty="0">
                <a:latin typeface="Arial" panose="020B0604020202020204" pitchFamily="34" charset="0"/>
                <a:cs typeface="Arial" panose="020B0604020202020204" pitchFamily="34" charset="0"/>
              </a:rPr>
              <a:t>يمكن تعريف القيود المحاسبية على أنها أسلوب معين لتقييد العمليات المحاسبية، بشكل أوضح فهي تعبر عن تبادل القيمة بين طرفي المعاملة المالية أي الدائن وهو الطرف الذي يقوم بدفع مبلغ مالي أو تقديم سلعة أو خدمة، والمدين هو الطرف الذي يقبض القيمة المالية أو يأخذ سلع أو خدمات. ومنه يمكن أيضا القول إن القيد المحاسبي هو الترجمة المحاسبية للعمليات المالية بين هذين الطرفين.</a:t>
            </a:r>
            <a:endParaRPr lang="ar-SA" sz="7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719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SA" sz="2700" b="1" dirty="0">
                <a:latin typeface="Arial" panose="020B0604020202020204" pitchFamily="34" charset="0"/>
                <a:cs typeface="Arial" panose="020B0604020202020204" pitchFamily="34" charset="0"/>
              </a:rPr>
              <a:t>وتتم عملية القيد المحاسبي بمراعاة وتوضيح عدة تفاصيل مهمة تتمثل في:</a:t>
            </a:r>
            <a:r>
              <a:rPr lang="ar-SA" sz="2700" dirty="0">
                <a:latin typeface="Arial" panose="020B0604020202020204" pitchFamily="34" charset="0"/>
                <a:cs typeface="Arial" panose="020B0604020202020204" pitchFamily="34" charset="0"/>
              </a:rPr>
              <a:t/>
            </a:r>
            <a:br>
              <a:rPr lang="ar-SA" sz="2700" dirty="0">
                <a:latin typeface="Arial" panose="020B0604020202020204" pitchFamily="34" charset="0"/>
                <a:cs typeface="Arial" panose="020B0604020202020204" pitchFamily="34" charset="0"/>
              </a:rPr>
            </a:br>
            <a:r>
              <a:rPr lang="ar-SA" dirty="0"/>
              <a:t/>
            </a:r>
            <a:br>
              <a:rPr lang="ar-SA" dirty="0"/>
            </a:br>
            <a:endParaRPr lang="ar-SA" dirty="0"/>
          </a:p>
        </p:txBody>
      </p:sp>
      <p:sp>
        <p:nvSpPr>
          <p:cNvPr id="3" name="Content Placeholder 2"/>
          <p:cNvSpPr>
            <a:spLocks noGrp="1"/>
          </p:cNvSpPr>
          <p:nvPr>
            <p:ph idx="1"/>
          </p:nvPr>
        </p:nvSpPr>
        <p:spPr/>
        <p:txBody>
          <a:bodyPr>
            <a:normAutofit fontScale="92500" lnSpcReduction="10000"/>
          </a:bodyPr>
          <a:lstStyle/>
          <a:p>
            <a:r>
              <a:rPr lang="ar-SA" sz="2400" dirty="0">
                <a:latin typeface="Arial" panose="020B0604020202020204" pitchFamily="34" charset="0"/>
                <a:cs typeface="Arial" panose="020B0604020202020204" pitchFamily="34" charset="0"/>
              </a:rPr>
              <a:t>تاريخ القيام بالمعاملة.</a:t>
            </a:r>
          </a:p>
          <a:p>
            <a:r>
              <a:rPr lang="ar-SA" sz="2400" dirty="0">
                <a:latin typeface="Arial" panose="020B0604020202020204" pitchFamily="34" charset="0"/>
                <a:cs typeface="Arial" panose="020B0604020202020204" pitchFamily="34" charset="0"/>
              </a:rPr>
              <a:t>القيمة النقدية للمعاملة.</a:t>
            </a:r>
          </a:p>
          <a:p>
            <a:r>
              <a:rPr lang="ar-SA" sz="2400" dirty="0">
                <a:latin typeface="Arial" panose="020B0604020202020204" pitchFamily="34" charset="0"/>
                <a:cs typeface="Arial" panose="020B0604020202020204" pitchFamily="34" charset="0"/>
              </a:rPr>
              <a:t>تحديد أطراف المعاملة والقيمة المستحقة لكل طرف.</a:t>
            </a:r>
          </a:p>
          <a:p>
            <a:r>
              <a:rPr lang="ar-SA" sz="2400" dirty="0">
                <a:latin typeface="Arial" panose="020B0604020202020204" pitchFamily="34" charset="0"/>
                <a:cs typeface="Arial" panose="020B0604020202020204" pitchFamily="34" charset="0"/>
              </a:rPr>
              <a:t>توضيح مختصر يصف المعاملة التي تم تسجيلها.</a:t>
            </a:r>
          </a:p>
          <a:p>
            <a:r>
              <a:rPr lang="ar-SA" sz="2400" dirty="0">
                <a:latin typeface="Arial" panose="020B0604020202020204" pitchFamily="34" charset="0"/>
                <a:cs typeface="Arial" panose="020B0604020202020204" pitchFamily="34" charset="0"/>
              </a:rPr>
              <a:t>إدراج رقم المستند الذي يدل على حدوث المعاملة (رقم شيك، رقم فاتورة، …)</a:t>
            </a:r>
          </a:p>
          <a:p>
            <a:r>
              <a:rPr lang="ar-SA" b="1" dirty="0"/>
              <a:t>وعن كيفية كتابة القيد المحاسبي فهو يكتب بالشكل التالي:</a:t>
            </a:r>
            <a:endParaRPr lang="ar-SA" dirty="0"/>
          </a:p>
          <a:p>
            <a:r>
              <a:rPr lang="ar-SA" dirty="0"/>
              <a:t>من حـ / المدين</a:t>
            </a:r>
          </a:p>
          <a:p>
            <a:r>
              <a:rPr lang="ar-SA" dirty="0"/>
              <a:t>إلى حـ / الدائن</a:t>
            </a:r>
          </a:p>
          <a:p>
            <a:r>
              <a:rPr lang="ar-SA" sz="2200" dirty="0"/>
              <a:t>حيث يرمز الإختصار ” حـ/ ” إلى كلمة حساب. وكما وسبق وأشرنا فإن القيد المحاسبي يتضمن جانبين ” المدين والدائن”، وهما طرفا العملية المالية.</a:t>
            </a:r>
          </a:p>
          <a:p>
            <a:endParaRPr lang="ar-SA" dirty="0"/>
          </a:p>
        </p:txBody>
      </p:sp>
    </p:spTree>
    <p:extLst>
      <p:ext uri="{BB962C8B-B14F-4D97-AF65-F5344CB8AC3E}">
        <p14:creationId xmlns:p14="http://schemas.microsoft.com/office/powerpoint/2010/main" val="1131979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2700" dirty="0" smtClean="0">
                <a:latin typeface="Arial" panose="020B0604020202020204" pitchFamily="34" charset="0"/>
                <a:cs typeface="Arial" panose="020B0604020202020204" pitchFamily="34" charset="0"/>
              </a:rPr>
              <a:t>.أنواع </a:t>
            </a:r>
            <a:r>
              <a:rPr lang="ar-SA" sz="2700" dirty="0">
                <a:latin typeface="Arial" panose="020B0604020202020204" pitchFamily="34" charset="0"/>
                <a:cs typeface="Arial" panose="020B0604020202020204" pitchFamily="34" charset="0"/>
              </a:rPr>
              <a:t>القيود </a:t>
            </a:r>
            <a:r>
              <a:rPr lang="ar-SA" sz="2700" dirty="0" smtClean="0">
                <a:latin typeface="Arial" panose="020B0604020202020204" pitchFamily="34" charset="0"/>
                <a:cs typeface="Arial" panose="020B0604020202020204" pitchFamily="34" charset="0"/>
              </a:rPr>
              <a:t>المحاسبية</a:t>
            </a:r>
            <a:br>
              <a:rPr lang="ar-SA" sz="2700" dirty="0" smtClean="0">
                <a:latin typeface="Arial" panose="020B0604020202020204" pitchFamily="34" charset="0"/>
                <a:cs typeface="Arial" panose="020B0604020202020204" pitchFamily="34" charset="0"/>
              </a:rPr>
            </a:br>
            <a:endParaRPr lang="ar-SA" dirty="0"/>
          </a:p>
        </p:txBody>
      </p:sp>
      <p:sp>
        <p:nvSpPr>
          <p:cNvPr id="3" name="Content Placeholder 2"/>
          <p:cNvSpPr>
            <a:spLocks noGrp="1"/>
          </p:cNvSpPr>
          <p:nvPr>
            <p:ph idx="1"/>
          </p:nvPr>
        </p:nvSpPr>
        <p:spPr>
          <a:xfrm>
            <a:off x="677334" y="1711233"/>
            <a:ext cx="8596668" cy="4872447"/>
          </a:xfrm>
        </p:spPr>
        <p:txBody>
          <a:bodyPr>
            <a:normAutofit lnSpcReduction="10000"/>
          </a:bodyPr>
          <a:lstStyle/>
          <a:p>
            <a:r>
              <a:rPr lang="ar-SA" dirty="0"/>
              <a:t>لضمان بقاء المعادلة المحاسبية (الأصول = الخصوم + حقوق </a:t>
            </a:r>
            <a:r>
              <a:rPr lang="ar-SA" dirty="0" smtClean="0"/>
              <a:t>الملكية ) </a:t>
            </a:r>
            <a:r>
              <a:rPr lang="ar-SA" dirty="0"/>
              <a:t>في حالة توازن، يجب دائما عند تسجيل القيود المحاسبية مراعاة العوامل التالية:</a:t>
            </a:r>
          </a:p>
          <a:p>
            <a:r>
              <a:rPr lang="ar-SA" dirty="0"/>
              <a:t>الحسابات التي تتأثر بالعملية المالية.</a:t>
            </a:r>
          </a:p>
          <a:p>
            <a:r>
              <a:rPr lang="ar-SA" dirty="0"/>
              <a:t>تحديد ما إذا كان الحساب في حركة زيادة أو نقصان.</a:t>
            </a:r>
          </a:p>
          <a:p>
            <a:r>
              <a:rPr lang="ar-SA" dirty="0"/>
              <a:t>تحديد مقدار التغيير في كل حساب.</a:t>
            </a:r>
          </a:p>
          <a:p>
            <a:r>
              <a:rPr lang="ar-SA" dirty="0"/>
              <a:t>التأكد من بقاء المعادلة المحاسبية في حالة توازن.</a:t>
            </a:r>
          </a:p>
          <a:p>
            <a:r>
              <a:rPr lang="ar-SA" dirty="0"/>
              <a:t>ويمكن تقسيم أنواع القيود المحاسبية إلى قسمين رئيسين هما:</a:t>
            </a:r>
          </a:p>
          <a:p>
            <a:r>
              <a:rPr lang="ar-SA" dirty="0"/>
              <a:t>القيد المحاسبي البسيط والقيد المحاسبي المركب.</a:t>
            </a:r>
          </a:p>
          <a:p>
            <a:endParaRPr lang="ar-SA" dirty="0" smtClean="0"/>
          </a:p>
          <a:p>
            <a:r>
              <a:rPr lang="ar-SA" dirty="0" smtClean="0"/>
              <a:t>•</a:t>
            </a:r>
            <a:r>
              <a:rPr lang="ar-SA" dirty="0"/>
              <a:t> </a:t>
            </a:r>
            <a:r>
              <a:rPr lang="ar-SA" b="1" dirty="0"/>
              <a:t>القيد المحاسبي البسيط: </a:t>
            </a:r>
            <a:r>
              <a:rPr lang="ar-SA" dirty="0"/>
              <a:t>وهو القيد الذي يتضمن حساب واحد فقط في طرفي المعاملة، أي حساب دائن وحساب مدين فقط.</a:t>
            </a:r>
            <a:br>
              <a:rPr lang="ar-SA" dirty="0"/>
            </a:br>
            <a:endParaRPr lang="ar-SA" dirty="0" smtClean="0"/>
          </a:p>
          <a:p>
            <a:r>
              <a:rPr lang="ar-SA" dirty="0" smtClean="0"/>
              <a:t>•</a:t>
            </a:r>
            <a:r>
              <a:rPr lang="ar-SA" b="1" dirty="0"/>
              <a:t> القيد المحاسبي المركب: </a:t>
            </a:r>
            <a:r>
              <a:rPr lang="ar-SA" dirty="0"/>
              <a:t>وهو القيد الذي يشمل في طرفيه المدين والدائن على أكثر من حساب واحد، أي حسابين على الأقل في أحد الطرفين أو كليهما.</a:t>
            </a:r>
          </a:p>
          <a:p>
            <a:endParaRPr lang="ar-SA"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3674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428206"/>
          </a:xfrm>
        </p:spPr>
        <p:txBody>
          <a:bodyPr>
            <a:noAutofit/>
          </a:bodyPr>
          <a:lstStyle/>
          <a:p>
            <a:pPr algn="justLow"/>
            <a:r>
              <a:rPr lang="ar-SA" sz="2400" dirty="0" smtClean="0">
                <a:solidFill>
                  <a:schemeClr val="tx1"/>
                </a:solidFill>
                <a:latin typeface="Arial" panose="020B0604020202020204" pitchFamily="34" charset="0"/>
                <a:cs typeface="Arial" panose="020B0604020202020204" pitchFamily="34" charset="0"/>
              </a:rPr>
              <a:t>وكطريقة </a:t>
            </a:r>
            <a:r>
              <a:rPr lang="ar-SA" sz="2400" dirty="0">
                <a:solidFill>
                  <a:schemeClr val="tx1"/>
                </a:solidFill>
                <a:latin typeface="Arial" panose="020B0604020202020204" pitchFamily="34" charset="0"/>
                <a:cs typeface="Arial" panose="020B0604020202020204" pitchFamily="34" charset="0"/>
              </a:rPr>
              <a:t>سهلة لفهم قيود اليومية المحاسبية، هو التفكير فيها بحسب قانون الحركة لنيوتن، والذي ينص على أن لكل فعل رد فعل معاكس له و مساو له في القوة، لذلك كلما حدثت معاملة مالية داخلة الشركة، يجب أن يتأثر على الأقل حسابان.</a:t>
            </a:r>
            <a:br>
              <a:rPr lang="ar-SA" sz="2400" dirty="0">
                <a:solidFill>
                  <a:schemeClr val="tx1"/>
                </a:solidFill>
                <a:latin typeface="Arial" panose="020B0604020202020204" pitchFamily="34" charset="0"/>
                <a:cs typeface="Arial" panose="020B0604020202020204" pitchFamily="34" charset="0"/>
              </a:rPr>
            </a:br>
            <a:endParaRPr lang="ar-SA" sz="2400" dirty="0">
              <a:solidFill>
                <a:schemeClr val="tx1"/>
              </a:solidFill>
            </a:endParaRPr>
          </a:p>
        </p:txBody>
      </p:sp>
      <p:sp>
        <p:nvSpPr>
          <p:cNvPr id="3" name="Content Placeholder 2"/>
          <p:cNvSpPr>
            <a:spLocks noGrp="1"/>
          </p:cNvSpPr>
          <p:nvPr>
            <p:ph idx="1"/>
          </p:nvPr>
        </p:nvSpPr>
        <p:spPr>
          <a:xfrm>
            <a:off x="677334" y="2181497"/>
            <a:ext cx="8596668" cy="4454434"/>
          </a:xfrm>
        </p:spPr>
        <p:txBody>
          <a:bodyPr>
            <a:noAutofit/>
          </a:bodyPr>
          <a:lstStyle/>
          <a:p>
            <a:r>
              <a:rPr lang="ar-SA" sz="2800" dirty="0" smtClean="0">
                <a:latin typeface="Arial" panose="020B0604020202020204" pitchFamily="34" charset="0"/>
                <a:cs typeface="Arial" panose="020B0604020202020204" pitchFamily="34" charset="0"/>
              </a:rPr>
              <a:t>فعلى </a:t>
            </a:r>
            <a:r>
              <a:rPr lang="ar-SA" sz="2800" dirty="0">
                <a:latin typeface="Arial" panose="020B0604020202020204" pitchFamily="34" charset="0"/>
                <a:cs typeface="Arial" panose="020B0604020202020204" pitchFamily="34" charset="0"/>
              </a:rPr>
              <a:t>سبيل المثال:</a:t>
            </a:r>
            <a:br>
              <a:rPr lang="ar-SA" sz="2800" dirty="0">
                <a:latin typeface="Arial" panose="020B0604020202020204" pitchFamily="34" charset="0"/>
                <a:cs typeface="Arial" panose="020B0604020202020204" pitchFamily="34" charset="0"/>
              </a:rPr>
            </a:br>
            <a:endParaRPr lang="ar-SA" sz="2800" dirty="0" smtClean="0">
              <a:latin typeface="Arial" panose="020B0604020202020204" pitchFamily="34" charset="0"/>
              <a:cs typeface="Arial" panose="020B0604020202020204" pitchFamily="34" charset="0"/>
            </a:endParaRPr>
          </a:p>
          <a:p>
            <a:r>
              <a:rPr lang="ar-SA" sz="2800" dirty="0" smtClean="0">
                <a:latin typeface="Arial" panose="020B0604020202020204" pitchFamily="34" charset="0"/>
                <a:cs typeface="Arial" panose="020B0604020202020204" pitchFamily="34" charset="0"/>
              </a:rPr>
              <a:t>إذا </a:t>
            </a:r>
            <a:r>
              <a:rPr lang="ar-SA" sz="2800" dirty="0">
                <a:latin typeface="Arial" panose="020B0604020202020204" pitchFamily="34" charset="0"/>
                <a:cs typeface="Arial" panose="020B0604020202020204" pitchFamily="34" charset="0"/>
              </a:rPr>
              <a:t>اشترت شركة ما معدات، فإن أصولها سترتفع بقيمة هذه المعدات، ومع ذلك سيحدث تغيير آخر في حساب مقابل ( أي رد الفعل المتكافئ مع الفعل)، و الذي يتمثل في انخفاض أموال الشركة لاستخدامها في عملية الشراء، وبما أن حجم ردة الفعل يجب أن يكون مساو لحجم الفعل، فإنه يجب أن تكون قيمة الحساب المدين مساوية لقيمة الحساب الدائن عند القيام بعملية تسجيل قيود المحاسبة اليومية.</a:t>
            </a:r>
          </a:p>
          <a:p>
            <a:endParaRPr lang="ar-SA"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0782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35874"/>
          </a:xfrm>
        </p:spPr>
        <p:txBody>
          <a:bodyPr>
            <a:normAutofit/>
          </a:bodyPr>
          <a:lstStyle/>
          <a:p>
            <a:pPr algn="r"/>
            <a:r>
              <a:rPr lang="ar-SA" sz="4000" b="1" dirty="0">
                <a:latin typeface="Arabic Typesetting" panose="03020402040406030203" pitchFamily="66" charset="-78"/>
                <a:cs typeface="Arabic Typesetting" panose="03020402040406030203" pitchFamily="66" charset="-78"/>
              </a:rPr>
              <a:t>وتنقسم قيود اليومية المحاسبية إلى:</a:t>
            </a:r>
            <a:endParaRPr lang="ar-SA" sz="40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a:off x="677334" y="1345474"/>
            <a:ext cx="8596668" cy="4565259"/>
          </a:xfrm>
        </p:spPr>
        <p:txBody>
          <a:bodyPr>
            <a:normAutofit fontScale="92500" lnSpcReduction="10000"/>
          </a:bodyPr>
          <a:lstStyle/>
          <a:p>
            <a:r>
              <a:rPr lang="ar-SA" sz="2400" dirty="0"/>
              <a:t>1. القيود الخاصة برأس المال</a:t>
            </a:r>
            <a:r>
              <a:rPr lang="ar-SA" sz="2400" dirty="0" smtClean="0"/>
              <a:t>.</a:t>
            </a:r>
            <a:r>
              <a:rPr lang="ar-SA" sz="2400" dirty="0"/>
              <a:t/>
            </a:r>
            <a:br>
              <a:rPr lang="ar-SA" sz="2400" dirty="0"/>
            </a:br>
            <a:endParaRPr lang="ar-SA" sz="2400" dirty="0" smtClean="0"/>
          </a:p>
          <a:p>
            <a:r>
              <a:rPr lang="ar-SA" sz="2400" dirty="0"/>
              <a:t>2</a:t>
            </a:r>
            <a:r>
              <a:rPr lang="ar-SA" sz="2400" dirty="0" smtClean="0"/>
              <a:t>. </a:t>
            </a:r>
            <a:r>
              <a:rPr lang="ar-SA" sz="2400" dirty="0"/>
              <a:t>القيود الخاصة </a:t>
            </a:r>
            <a:r>
              <a:rPr lang="ar-SA" sz="2400" dirty="0" smtClean="0"/>
              <a:t>بالعملاء.</a:t>
            </a:r>
            <a:r>
              <a:rPr lang="ar-SA" sz="2400" dirty="0"/>
              <a:t/>
            </a:r>
            <a:br>
              <a:rPr lang="ar-SA" sz="2400" dirty="0"/>
            </a:br>
            <a:endParaRPr lang="ar-SA" sz="2400" dirty="0" smtClean="0"/>
          </a:p>
          <a:p>
            <a:r>
              <a:rPr lang="ar-SA" sz="2400" dirty="0"/>
              <a:t>3</a:t>
            </a:r>
            <a:r>
              <a:rPr lang="ar-SA" sz="2400" dirty="0" smtClean="0"/>
              <a:t>. </a:t>
            </a:r>
            <a:r>
              <a:rPr lang="ar-SA" sz="2400" dirty="0"/>
              <a:t>قيود المصروفات والإيرادات.</a:t>
            </a:r>
            <a:r>
              <a:rPr lang="ar-SA" sz="2400" dirty="0"/>
              <a:t/>
            </a:r>
            <a:br>
              <a:rPr lang="ar-SA" sz="2400" dirty="0"/>
            </a:br>
            <a:endParaRPr lang="ar-SA" sz="2400" dirty="0" smtClean="0"/>
          </a:p>
          <a:p>
            <a:r>
              <a:rPr lang="ar-SA" sz="2400" dirty="0"/>
              <a:t>4</a:t>
            </a:r>
            <a:r>
              <a:rPr lang="ar-SA" sz="2400" dirty="0" smtClean="0"/>
              <a:t>. </a:t>
            </a:r>
            <a:r>
              <a:rPr lang="ar-SA" sz="2400" dirty="0"/>
              <a:t>القيود الخاصة </a:t>
            </a:r>
            <a:r>
              <a:rPr lang="ar-SA" sz="2400" dirty="0" smtClean="0"/>
              <a:t>بالوكلاء.</a:t>
            </a:r>
            <a:r>
              <a:rPr lang="ar-SA" sz="2400" dirty="0"/>
              <a:t/>
            </a:r>
            <a:br>
              <a:rPr lang="ar-SA" sz="2400" dirty="0"/>
            </a:br>
            <a:endParaRPr lang="ar-SA" sz="2400" dirty="0" smtClean="0"/>
          </a:p>
          <a:p>
            <a:r>
              <a:rPr lang="ar-SA" sz="2400" dirty="0"/>
              <a:t>5</a:t>
            </a:r>
            <a:r>
              <a:rPr lang="ar-SA" sz="2400" dirty="0" smtClean="0"/>
              <a:t>. </a:t>
            </a:r>
            <a:r>
              <a:rPr lang="ar-SA" sz="2400" dirty="0"/>
              <a:t>القيود الخاصة بالأوراق التجارية.</a:t>
            </a:r>
            <a:r>
              <a:rPr lang="ar-SA" sz="2400" dirty="0"/>
              <a:t/>
            </a:r>
            <a:br>
              <a:rPr lang="ar-SA" sz="2400" dirty="0"/>
            </a:br>
            <a:endParaRPr lang="ar-SA" sz="2400" dirty="0" smtClean="0"/>
          </a:p>
          <a:p>
            <a:r>
              <a:rPr lang="ar-SA" sz="2400" dirty="0"/>
              <a:t>6</a:t>
            </a:r>
            <a:r>
              <a:rPr lang="ar-SA" sz="2400" dirty="0" smtClean="0"/>
              <a:t>.القيود الخاصة بالاصول.</a:t>
            </a:r>
          </a:p>
          <a:p>
            <a:r>
              <a:rPr lang="ar-SA" sz="2400" dirty="0" smtClean="0"/>
              <a:t>7. </a:t>
            </a:r>
            <a:r>
              <a:rPr lang="ar-SA" sz="2400" dirty="0"/>
              <a:t>قيود التسويات الجردية.</a:t>
            </a:r>
            <a:endParaRPr lang="ar-SA" sz="2400" dirty="0"/>
          </a:p>
        </p:txBody>
      </p:sp>
    </p:spTree>
    <p:extLst>
      <p:ext uri="{BB962C8B-B14F-4D97-AF65-F5344CB8AC3E}">
        <p14:creationId xmlns:p14="http://schemas.microsoft.com/office/powerpoint/2010/main" val="1517761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4000" dirty="0" smtClean="0">
                <a:latin typeface="Aldhabi" panose="01000000000000000000" pitchFamily="2" charset="-78"/>
                <a:cs typeface="Aldhabi" panose="01000000000000000000" pitchFamily="2" charset="-78"/>
              </a:rPr>
              <a:t>ولانشاء قيد اليومية علي برنامج </a:t>
            </a:r>
            <a:r>
              <a:rPr lang="en-US" sz="4000" dirty="0" smtClean="0">
                <a:latin typeface="Aldhabi" panose="01000000000000000000" pitchFamily="2" charset="-78"/>
                <a:cs typeface="Aldhabi" panose="01000000000000000000" pitchFamily="2" charset="-78"/>
              </a:rPr>
              <a:t>    </a:t>
            </a:r>
            <a:r>
              <a:rPr lang="en-US" sz="4000" dirty="0" err="1" smtClean="0">
                <a:latin typeface="Aldhabi" panose="01000000000000000000" pitchFamily="2" charset="-78"/>
                <a:cs typeface="Aldhabi" panose="01000000000000000000" pitchFamily="2" charset="-78"/>
              </a:rPr>
              <a:t>smacc</a:t>
            </a:r>
            <a:r>
              <a:rPr lang="en-US" sz="4000" dirty="0" smtClean="0">
                <a:latin typeface="Aldhabi" panose="01000000000000000000" pitchFamily="2" charset="-78"/>
                <a:cs typeface="Aldhabi" panose="01000000000000000000" pitchFamily="2" charset="-78"/>
              </a:rPr>
              <a:t/>
            </a:r>
            <a:br>
              <a:rPr lang="en-US" sz="4000" dirty="0" smtClean="0">
                <a:latin typeface="Aldhabi" panose="01000000000000000000" pitchFamily="2" charset="-78"/>
                <a:cs typeface="Aldhabi" panose="01000000000000000000" pitchFamily="2" charset="-78"/>
              </a:rPr>
            </a:br>
            <a:r>
              <a:rPr lang="ar-SA" sz="4000" dirty="0" smtClean="0">
                <a:latin typeface="Aldhabi" panose="01000000000000000000" pitchFamily="2" charset="-78"/>
                <a:cs typeface="Aldhabi" panose="01000000000000000000" pitchFamily="2" charset="-78"/>
              </a:rPr>
              <a:t>يجب لينا اتباع الخطوات التالية....</a:t>
            </a:r>
            <a:endParaRPr lang="ar-SA" sz="4000" dirty="0">
              <a:latin typeface="Aldhabi" panose="01000000000000000000" pitchFamily="2" charset="-78"/>
              <a:cs typeface="Aldhabi" panose="01000000000000000000" pitchFamily="2" charset="-78"/>
            </a:endParaRPr>
          </a:p>
        </p:txBody>
      </p:sp>
      <p:sp>
        <p:nvSpPr>
          <p:cNvPr id="3" name="Content Placeholder 2"/>
          <p:cNvSpPr>
            <a:spLocks noGrp="1"/>
          </p:cNvSpPr>
          <p:nvPr>
            <p:ph idx="1"/>
          </p:nvPr>
        </p:nvSpPr>
        <p:spPr/>
        <p:txBody>
          <a:bodyPr/>
          <a:lstStyle/>
          <a:p>
            <a:r>
              <a:rPr lang="ar-SA" dirty="0" smtClean="0"/>
              <a:t>1- تسجيل الدخول لبرنامج </a:t>
            </a:r>
            <a:r>
              <a:rPr lang="en-US" dirty="0" smtClean="0"/>
              <a:t>smack</a:t>
            </a:r>
            <a:r>
              <a:rPr lang="ar-SA" dirty="0" smtClean="0"/>
              <a:t> .</a:t>
            </a:r>
          </a:p>
          <a:p>
            <a:r>
              <a:rPr lang="ar-SA" dirty="0" smtClean="0"/>
              <a:t>2- النقر علي (المحاسبة المالية)من القائمة الرئيسية ومن ثم ستظهر لنا قائمة منسدلة ومنها يتم النقر علي (العمليات ) ومن ثم ستظهر لنا قائمة منسدلة اخرى يتم النقر منها علي قيود اليومية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7954" y="3461657"/>
            <a:ext cx="6244046" cy="339634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3461657"/>
            <a:ext cx="5701718" cy="3396343"/>
          </a:xfrm>
          <a:prstGeom prst="rect">
            <a:avLst/>
          </a:prstGeom>
        </p:spPr>
      </p:pic>
    </p:spTree>
    <p:extLst>
      <p:ext uri="{BB962C8B-B14F-4D97-AF65-F5344CB8AC3E}">
        <p14:creationId xmlns:p14="http://schemas.microsoft.com/office/powerpoint/2010/main" val="2820166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SA" sz="4400" dirty="0" smtClean="0">
                <a:latin typeface="Arabic Typesetting" panose="03020402040406030203" pitchFamily="66" charset="-78"/>
                <a:cs typeface="Arabic Typesetting" panose="03020402040406030203" pitchFamily="66" charset="-78"/>
              </a:rPr>
              <a:t>وبالنقر علي قيود اليومية يتم عرض الصفحة الخاصة بالقيود اليومية .</a:t>
            </a:r>
            <a:br>
              <a:rPr lang="ar-SA" sz="4400" dirty="0" smtClean="0">
                <a:latin typeface="Arabic Typesetting" panose="03020402040406030203" pitchFamily="66" charset="-78"/>
                <a:cs typeface="Arabic Typesetting" panose="03020402040406030203" pitchFamily="66" charset="-78"/>
              </a:rPr>
            </a:br>
            <a:r>
              <a:rPr lang="ar-SA" sz="4400" dirty="0" smtClean="0">
                <a:latin typeface="Arabic Typesetting" panose="03020402040406030203" pitchFamily="66" charset="-78"/>
                <a:cs typeface="Arabic Typesetting" panose="03020402040406030203" pitchFamily="66" charset="-78"/>
              </a:rPr>
              <a:t>وكما نري في شريط المهام يمكننا اضافة قيد جديد بالنقر علي (اضافة جديد) ويمكننا ايضا بالتعديل علي القيد بالنقر على (تحديث) ولحذف القيد يتم النقر على (حذف) وللطباعة ننقر علي (طباعة) كما هو موضح بشريط المهام ...</a:t>
            </a:r>
            <a:endParaRPr lang="ar-SA" sz="4400" dirty="0">
              <a:latin typeface="Arabic Typesetting" panose="03020402040406030203" pitchFamily="66" charset="-78"/>
              <a:cs typeface="Arabic Typesetting" panose="03020402040406030203" pitchFamily="66"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3691" y="3069771"/>
            <a:ext cx="12048309" cy="3788229"/>
          </a:xfrm>
        </p:spPr>
      </p:pic>
    </p:spTree>
    <p:extLst>
      <p:ext uri="{BB962C8B-B14F-4D97-AF65-F5344CB8AC3E}">
        <p14:creationId xmlns:p14="http://schemas.microsoft.com/office/powerpoint/2010/main" val="2352582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61257"/>
            <a:ext cx="8596668" cy="1669143"/>
          </a:xfrm>
        </p:spPr>
        <p:txBody>
          <a:bodyPr>
            <a:noAutofit/>
          </a:bodyPr>
          <a:lstStyle/>
          <a:p>
            <a:pPr algn="r"/>
            <a:r>
              <a:rPr lang="ar-SA" sz="2800" u="sng" dirty="0" smtClean="0">
                <a:latin typeface="Arial" panose="020B0604020202020204" pitchFamily="34" charset="0"/>
                <a:cs typeface="Arial" panose="020B0604020202020204" pitchFamily="34" charset="0"/>
              </a:rPr>
              <a:t>مثال</a:t>
            </a:r>
            <a:r>
              <a:rPr lang="ar-SA" sz="2800" dirty="0" smtClean="0">
                <a:latin typeface="Arial" panose="020B0604020202020204" pitchFamily="34" charset="0"/>
                <a:cs typeface="Arial" panose="020B0604020202020204" pitchFamily="34" charset="0"/>
              </a:rPr>
              <a:t> علي اضافة قيد جديد بعد ماتم النقر علي اضافة جديد من شريط المهام كما ذكرنا سابقا ومن ثم ستظهر لنا الشاشة الموضحة ادناه .</a:t>
            </a:r>
            <a:br>
              <a:rPr lang="ar-SA" sz="2800" dirty="0" smtClean="0">
                <a:latin typeface="Arial" panose="020B0604020202020204" pitchFamily="34" charset="0"/>
                <a:cs typeface="Arial" panose="020B0604020202020204" pitchFamily="34" charset="0"/>
              </a:rPr>
            </a:br>
            <a:r>
              <a:rPr lang="ar-SA" sz="2800" u="sng" dirty="0" smtClean="0">
                <a:latin typeface="Arial" panose="020B0604020202020204" pitchFamily="34" charset="0"/>
                <a:cs typeface="Arial" panose="020B0604020202020204" pitchFamily="34" charset="0"/>
              </a:rPr>
              <a:t>ملحوظة</a:t>
            </a:r>
            <a:r>
              <a:rPr lang="ar-SA" sz="2800" dirty="0" smtClean="0">
                <a:latin typeface="Arial" panose="020B0604020202020204" pitchFamily="34" charset="0"/>
                <a:cs typeface="Arial" panose="020B0604020202020204" pitchFamily="34" charset="0"/>
              </a:rPr>
              <a:t>- كلا من رقم الدفتر و ارقام العمليات والتاريخ واجمالى الجانب المدين وعدد التسجيلات واجمالى الجانب الدائن يتم انشائهم تلقائيا من البرنامج بمجرد ان يتم ادخال القيود وحفظها </a:t>
            </a:r>
            <a:r>
              <a:rPr lang="ar-SA" sz="2800" dirty="0" smtClean="0"/>
              <a:t>.</a:t>
            </a:r>
            <a:r>
              <a:rPr lang="ar-SA" sz="2800" dirty="0" smtClean="0">
                <a:latin typeface="Arial" panose="020B0604020202020204" pitchFamily="34" charset="0"/>
                <a:cs typeface="Arial" panose="020B0604020202020204" pitchFamily="34" charset="0"/>
              </a:rPr>
              <a:t>اما البيانات التي يجب علينا ادخالها فهي اولاً رمز الحساب اما عن طريق ادخال الرمز مباشرة في حالة معرفة الرمز او بالبحث عنه بالضغط المزدوج على رمز الحساب ..</a:t>
            </a:r>
            <a:endParaRPr lang="ar-SA" sz="2800" dirty="0">
              <a:latin typeface="Arial" panose="020B0604020202020204" pitchFamily="34" charset="0"/>
              <a:cs typeface="Arial" panose="020B0604020202020204"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3344091"/>
            <a:ext cx="12192000" cy="3513909"/>
          </a:xfrm>
        </p:spPr>
      </p:pic>
    </p:spTree>
    <p:extLst>
      <p:ext uri="{BB962C8B-B14F-4D97-AF65-F5344CB8AC3E}">
        <p14:creationId xmlns:p14="http://schemas.microsoft.com/office/powerpoint/2010/main" val="338934213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208</TotalTime>
  <Words>469</Words>
  <Application>Microsoft Office PowerPoint</Application>
  <PresentationFormat>Widescreen</PresentationFormat>
  <Paragraphs>44</Paragraphs>
  <Slides>12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Aldhabi</vt:lpstr>
      <vt:lpstr>Algerian</vt:lpstr>
      <vt:lpstr>Andalus</vt:lpstr>
      <vt:lpstr>Arabic Typesetting</vt:lpstr>
      <vt:lpstr>Arial</vt:lpstr>
      <vt:lpstr>Calibri</vt:lpstr>
      <vt:lpstr>Tahoma</vt:lpstr>
      <vt:lpstr>Trebuchet MS</vt:lpstr>
      <vt:lpstr>Wingdings 3</vt:lpstr>
      <vt:lpstr>Facet</vt:lpstr>
      <vt:lpstr>           ثانياً:القيود المحاسبية</vt:lpstr>
      <vt:lpstr>مقدمة في القيود المحاسبية وأهميتها في العمليات المالية     </vt:lpstr>
      <vt:lpstr>وتتم عملية القيد المحاسبي بمراعاة وتوضيح عدة تفاصيل مهمة تتمثل في:  </vt:lpstr>
      <vt:lpstr>.أنواع القيود المحاسبية </vt:lpstr>
      <vt:lpstr>وكطريقة سهلة لفهم قيود اليومية المحاسبية، هو التفكير فيها بحسب قانون الحركة لنيوتن، والذي ينص على أن لكل فعل رد فعل معاكس له و مساو له في القوة، لذلك كلما حدثت معاملة مالية داخلة الشركة، يجب أن يتأثر على الأقل حسابان. </vt:lpstr>
      <vt:lpstr>وتنقسم قيود اليومية المحاسبية إلى:</vt:lpstr>
      <vt:lpstr>ولانشاء قيد اليومية علي برنامج     smacc يجب لينا اتباع الخطوات التالية....</vt:lpstr>
      <vt:lpstr>وبالنقر علي قيود اليومية يتم عرض الصفحة الخاصة بالقيود اليومية . وكما نري في شريط المهام يمكننا اضافة قيد جديد بالنقر علي (اضافة جديد) ويمكننا ايضا بالتعديل علي القيد بالنقر على (تحديث) ولحذف القيد يتم النقر على (حذف) وللطباعة ننقر علي (طباعة) كما هو موضح بشريط المهام ...</vt:lpstr>
      <vt:lpstr>مثال علي اضافة قيد جديد بعد ماتم النقر علي اضافة جديد من شريط المهام كما ذكرنا سابقا ومن ثم ستظهر لنا الشاشة الموضحة ادناه . ملحوظة- كلا من رقم الدفتر و ارقام العمليات والتاريخ واجمالى الجانب المدين وعدد التسجيلات واجمالى الجانب الدائن يتم انشائهم تلقائيا من البرنامج بمجرد ان يتم ادخال القيود وحفظها .اما البيانات التي يجب علينا ادخالها فهي اولاً رمز الحساب اما عن طريق ادخال الرمز مباشرة في حالة معرفة الرمز او بالبحث عنه بالضغط المزدوج على رمز الحساب ..</vt:lpstr>
      <vt:lpstr>ثانيا- يجب علينا ادخال المبالغ في ح/المدين و ح/ الدائن . ملاحظة : يجب أن يكون المدين في الحساب الأول مساوياً للدائن في الحساب الثاني. عندها فقط سيعطي قيد اليومية إشارة خضراء بان اجمالى قيمة المدين والدائن متساويين.  ثالثا- ادخال التعرف الخاص بالعملية التي تم تسجيلها بشرط ان يكون تعريفاً تفصيلياً للعملية  رابعا- ادخال رقم المرجع وهو عبارة عن رقم بوليصة الشحن.او تاريخ العملية التي تم تسجيلها. </vt:lpstr>
      <vt:lpstr>واخيرا بعد ملئ كل الخانات المشار اليها والتأكد من تساوي المبالغ في الجانب المدين والجانب الدائن نقوم بالنقر علي زر حفظ  لحفظ القيد ..كما هو موضح ادناه </vt:lpstr>
      <vt:lpstr>واخيراً- طباعة القيد عن طريق الضغط على زر طباعة وسيكون شكل القيد كما هو موضح ادناه.مع ضرورة ارفاق المستندات الخاصة بكل عملية داخل القيد ثم اخيرا ارشفة القيد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ثانياً:القيود المحاسبية</dc:title>
  <dc:creator>DELL</dc:creator>
  <cp:lastModifiedBy>DELL</cp:lastModifiedBy>
  <cp:revision>19</cp:revision>
  <cp:lastPrinted>2023-08-25T19:35:31Z</cp:lastPrinted>
  <dcterms:created xsi:type="dcterms:W3CDTF">2023-08-23T22:32:04Z</dcterms:created>
  <dcterms:modified xsi:type="dcterms:W3CDTF">2023-08-25T19:36:50Z</dcterms:modified>
</cp:coreProperties>
</file>