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3859064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3971528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1083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4226797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556669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2180809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2765125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1011841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356161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876F9B-E580-41F7-9538-17D73FB0591A}" type="datetimeFigureOut">
              <a:rPr lang="ar-SA" smtClean="0"/>
              <a:t>15/02/1445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913179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8876F9B-E580-41F7-9538-17D73FB0591A}" type="datetimeFigureOut">
              <a:rPr lang="ar-SA" smtClean="0"/>
              <a:t>15/02/1445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135543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8876F9B-E580-41F7-9538-17D73FB0591A}" type="datetimeFigureOut">
              <a:rPr lang="ar-SA" smtClean="0"/>
              <a:t>15/02/1445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639680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8876F9B-E580-41F7-9538-17D73FB0591A}" type="datetimeFigureOut">
              <a:rPr lang="ar-SA" smtClean="0"/>
              <a:t>15/02/1445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408023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876F9B-E580-41F7-9538-17D73FB0591A}" type="datetimeFigureOut">
              <a:rPr lang="ar-SA" smtClean="0"/>
              <a:t>15/02/1445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1849542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876F9B-E580-41F7-9538-17D73FB0591A}" type="datetimeFigureOut">
              <a:rPr lang="ar-SA" smtClean="0"/>
              <a:t>15/02/1445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2859694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8876F9B-E580-41F7-9538-17D73FB0591A}" type="datetimeFigureOut">
              <a:rPr lang="ar-SA" smtClean="0"/>
              <a:t>15/02/1445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A134BBB-4C83-4A45-9893-E69724D1ACE8}" type="slidenum">
              <a:rPr lang="ar-SA" smtClean="0"/>
              <a:t>‹#›</a:t>
            </a:fld>
            <a:endParaRPr lang="ar-SA"/>
          </a:p>
        </p:txBody>
      </p:sp>
    </p:spTree>
    <p:extLst>
      <p:ext uri="{BB962C8B-B14F-4D97-AF65-F5344CB8AC3E}">
        <p14:creationId xmlns:p14="http://schemas.microsoft.com/office/powerpoint/2010/main" val="1718500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876F9B-E580-41F7-9538-17D73FB0591A}" type="datetimeFigureOut">
              <a:rPr lang="ar-SA" smtClean="0"/>
              <a:t>15/02/1445</a:t>
            </a:fld>
            <a:endParaRPr lang="ar-S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A134BBB-4C83-4A45-9893-E69724D1ACE8}" type="slidenum">
              <a:rPr lang="ar-SA" smtClean="0"/>
              <a:t>‹#›</a:t>
            </a:fld>
            <a:endParaRPr lang="ar-SA"/>
          </a:p>
        </p:txBody>
      </p:sp>
    </p:spTree>
    <p:extLst>
      <p:ext uri="{BB962C8B-B14F-4D97-AF65-F5344CB8AC3E}">
        <p14:creationId xmlns:p14="http://schemas.microsoft.com/office/powerpoint/2010/main" val="2776462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SA" sz="7200" dirty="0" smtClean="0">
                <a:latin typeface="Andalus" panose="02020603050405020304" pitchFamily="18" charset="-78"/>
                <a:cs typeface="Andalus" panose="02020603050405020304" pitchFamily="18" charset="-78"/>
              </a:rPr>
              <a:t>التقارير المالية...</a:t>
            </a:r>
            <a:endParaRPr lang="ar-SA" sz="7200" dirty="0">
              <a:latin typeface="Andalus" panose="02020603050405020304" pitchFamily="18" charset="-78"/>
              <a:cs typeface="Andalus" panose="02020603050405020304" pitchFamily="18" charset="-78"/>
            </a:endParaRPr>
          </a:p>
        </p:txBody>
      </p:sp>
      <p:sp>
        <p:nvSpPr>
          <p:cNvPr id="3" name="Subtitle 2"/>
          <p:cNvSpPr>
            <a:spLocks noGrp="1"/>
          </p:cNvSpPr>
          <p:nvPr>
            <p:ph type="subTitle" idx="1"/>
          </p:nvPr>
        </p:nvSpPr>
        <p:spPr/>
        <p:txBody>
          <a:bodyPr/>
          <a:lstStyle/>
          <a:p>
            <a:endParaRPr lang="ar-SA" dirty="0"/>
          </a:p>
        </p:txBody>
      </p:sp>
    </p:spTree>
    <p:extLst>
      <p:ext uri="{BB962C8B-B14F-4D97-AF65-F5344CB8AC3E}">
        <p14:creationId xmlns:p14="http://schemas.microsoft.com/office/powerpoint/2010/main" val="14686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latin typeface="Andalus" panose="02020603050405020304" pitchFamily="18" charset="-78"/>
                <a:cs typeface="Andalus" panose="02020603050405020304" pitchFamily="18" charset="-78"/>
              </a:rPr>
              <a:t>طريقة اصدار التقارير المالية المختلفة من برنامج  </a:t>
            </a:r>
            <a:r>
              <a:rPr lang="en-US" dirty="0" smtClean="0">
                <a:latin typeface="Andalus" panose="02020603050405020304" pitchFamily="18" charset="-78"/>
                <a:cs typeface="Andalus" panose="02020603050405020304" pitchFamily="18" charset="-78"/>
              </a:rPr>
              <a:t>.</a:t>
            </a:r>
            <a:r>
              <a:rPr lang="en-US" dirty="0" err="1" smtClean="0">
                <a:latin typeface="Andalus" panose="02020603050405020304" pitchFamily="18" charset="-78"/>
                <a:cs typeface="Andalus" panose="02020603050405020304" pitchFamily="18" charset="-78"/>
              </a:rPr>
              <a:t>smacc</a:t>
            </a:r>
            <a:endParaRPr lang="ar-SA"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677334" y="1306287"/>
            <a:ext cx="8596668" cy="4735076"/>
          </a:xfrm>
        </p:spPr>
        <p:txBody>
          <a:bodyPr/>
          <a:lstStyle/>
          <a:p>
            <a:r>
              <a:rPr lang="ar-SA" dirty="0" smtClean="0"/>
              <a:t>تسجيل الدخول الي برنامج </a:t>
            </a:r>
            <a:r>
              <a:rPr lang="en-US" dirty="0" err="1" smtClean="0"/>
              <a:t>smacc</a:t>
            </a:r>
            <a:r>
              <a:rPr lang="ar-SA" dirty="0"/>
              <a:t> </a:t>
            </a:r>
            <a:r>
              <a:rPr lang="ar-SA" dirty="0" smtClean="0"/>
              <a:t>ومن ثم الدخول الي القائمة الرئيسية ثم نقوم بالنقر علي ايقونة (المحاسبة المالية) ومن ثم ستظهر لنا قائمة منسدلة يندرج منها ايقونة (التقارير) ومن ثم نقوم بالنقر علي </a:t>
            </a:r>
            <a:r>
              <a:rPr lang="ar-SA" u="sng" dirty="0" smtClean="0"/>
              <a:t>التقارير</a:t>
            </a:r>
            <a:r>
              <a:rPr lang="ar-SA" dirty="0" smtClean="0"/>
              <a:t> ستظهر لنا قائمة منسدلة اخرى يندرج بها ايقونة </a:t>
            </a:r>
            <a:r>
              <a:rPr lang="ar-SA" u="sng" dirty="0" smtClean="0"/>
              <a:t>(تقارير مالية – كشوف حسابات)  كما هو موضح ادناه...</a:t>
            </a:r>
            <a:endParaRPr lang="ar-SA" u="sng"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069" y="2469132"/>
            <a:ext cx="4493622" cy="4388868"/>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7131" y="2523794"/>
            <a:ext cx="4466871" cy="4334206"/>
          </a:xfrm>
          <a:prstGeom prst="rect">
            <a:avLst/>
          </a:prstGeom>
        </p:spPr>
      </p:pic>
    </p:spTree>
    <p:extLst>
      <p:ext uri="{BB962C8B-B14F-4D97-AF65-F5344CB8AC3E}">
        <p14:creationId xmlns:p14="http://schemas.microsoft.com/office/powerpoint/2010/main" val="2128750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9006"/>
            <a:ext cx="8596668" cy="1528354"/>
          </a:xfrm>
        </p:spPr>
        <p:txBody>
          <a:bodyPr>
            <a:normAutofit/>
          </a:bodyPr>
          <a:lstStyle/>
          <a:p>
            <a:pPr algn="ctr"/>
            <a:r>
              <a:rPr lang="ar-SA" dirty="0" smtClean="0">
                <a:latin typeface="Andalus" panose="02020603050405020304" pitchFamily="18" charset="-78"/>
                <a:cs typeface="Andalus" panose="02020603050405020304" pitchFamily="18" charset="-78"/>
              </a:rPr>
              <a:t>تابع طريقة </a:t>
            </a:r>
            <a:r>
              <a:rPr lang="ar-SA" dirty="0">
                <a:latin typeface="Andalus" panose="02020603050405020304" pitchFamily="18" charset="-78"/>
                <a:cs typeface="Andalus" panose="02020603050405020304" pitchFamily="18" charset="-78"/>
              </a:rPr>
              <a:t>اصدار التقارير المالية المختلفة من برنامج  </a:t>
            </a:r>
            <a:r>
              <a:rPr lang="en-US" dirty="0">
                <a:latin typeface="Andalus" panose="02020603050405020304" pitchFamily="18" charset="-78"/>
                <a:cs typeface="Andalus" panose="02020603050405020304" pitchFamily="18" charset="-78"/>
              </a:rPr>
              <a:t>.</a:t>
            </a:r>
            <a:r>
              <a:rPr lang="en-US" dirty="0" err="1" smtClean="0">
                <a:latin typeface="Andalus" panose="02020603050405020304" pitchFamily="18" charset="-78"/>
                <a:cs typeface="Andalus" panose="02020603050405020304" pitchFamily="18" charset="-78"/>
              </a:rPr>
              <a:t>smacc</a:t>
            </a:r>
            <a:r>
              <a:rPr lang="en-US" dirty="0" smtClean="0">
                <a:latin typeface="Andalus" panose="02020603050405020304" pitchFamily="18" charset="-78"/>
                <a:cs typeface="Andalus" panose="02020603050405020304" pitchFamily="18" charset="-78"/>
              </a:rPr>
              <a:t>    </a:t>
            </a:r>
            <a:r>
              <a:rPr lang="ar-SA" dirty="0" smtClean="0">
                <a:latin typeface="Andalus" panose="02020603050405020304" pitchFamily="18" charset="-78"/>
                <a:cs typeface="Andalus" panose="02020603050405020304" pitchFamily="18" charset="-78"/>
              </a:rPr>
              <a:t> </a:t>
            </a:r>
            <a:endParaRPr lang="ar-SA" dirty="0"/>
          </a:p>
        </p:txBody>
      </p:sp>
      <p:sp>
        <p:nvSpPr>
          <p:cNvPr id="3" name="Content Placeholder 2"/>
          <p:cNvSpPr>
            <a:spLocks noGrp="1"/>
          </p:cNvSpPr>
          <p:nvPr>
            <p:ph idx="1"/>
          </p:nvPr>
        </p:nvSpPr>
        <p:spPr>
          <a:xfrm>
            <a:off x="677334" y="1358537"/>
            <a:ext cx="8596668" cy="4682825"/>
          </a:xfrm>
        </p:spPr>
        <p:txBody>
          <a:bodyPr/>
          <a:lstStyle/>
          <a:p>
            <a:pPr marL="0" indent="0">
              <a:buNone/>
            </a:pPr>
            <a:r>
              <a:rPr lang="en-US" dirty="0"/>
              <a:t> </a:t>
            </a:r>
            <a:r>
              <a:rPr lang="ar-SA" dirty="0" smtClean="0"/>
              <a:t>وبالنقر علي ايقونة </a:t>
            </a:r>
            <a:r>
              <a:rPr lang="ar-SA" u="sng" dirty="0"/>
              <a:t>(تقارير مالية – كشوف حسابات)  </a:t>
            </a:r>
            <a:r>
              <a:rPr lang="ar-SA" u="sng" dirty="0" smtClean="0"/>
              <a:t>ستظهر لنا كل القوائم المالية والتقارير. كما هو موضح ادناه. فمثلاً لكي نقوم بطباعة كشف حساب نقوم بالنقر على ايقونة كشف حساب.</a:t>
            </a:r>
            <a:endParaRPr lang="ar-SA" u="sng" dirty="0"/>
          </a:p>
          <a:p>
            <a:pPr marL="0" indent="0">
              <a:buNone/>
            </a:pPr>
            <a:r>
              <a:rPr lang="ar-SA" dirty="0" smtClean="0"/>
              <a:t> </a:t>
            </a:r>
            <a:endParaRPr lang="ar-S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011" y="2351314"/>
            <a:ext cx="8855991" cy="4506685"/>
          </a:xfrm>
          <a:prstGeom prst="rect">
            <a:avLst/>
          </a:prstGeom>
        </p:spPr>
      </p:pic>
    </p:spTree>
    <p:extLst>
      <p:ext uri="{BB962C8B-B14F-4D97-AF65-F5344CB8AC3E}">
        <p14:creationId xmlns:p14="http://schemas.microsoft.com/office/powerpoint/2010/main" val="31633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2880"/>
            <a:ext cx="8596668" cy="1149531"/>
          </a:xfrm>
        </p:spPr>
        <p:txBody>
          <a:bodyPr>
            <a:normAutofit fontScale="90000"/>
          </a:bodyPr>
          <a:lstStyle/>
          <a:p>
            <a:pPr algn="ctr"/>
            <a:r>
              <a:rPr lang="ar-SA" dirty="0">
                <a:latin typeface="Andalus" panose="02020603050405020304" pitchFamily="18" charset="-78"/>
                <a:cs typeface="Andalus" panose="02020603050405020304" pitchFamily="18" charset="-78"/>
              </a:rPr>
              <a:t>تابع طريقة اصدار التقارير المالية المختلفة من برنامج  </a:t>
            </a:r>
            <a:r>
              <a:rPr lang="en-US" dirty="0">
                <a:latin typeface="Andalus" panose="02020603050405020304" pitchFamily="18" charset="-78"/>
                <a:cs typeface="Andalus" panose="02020603050405020304" pitchFamily="18" charset="-78"/>
              </a:rPr>
              <a:t>.</a:t>
            </a:r>
            <a:r>
              <a:rPr lang="en-US" dirty="0" err="1">
                <a:latin typeface="Andalus" panose="02020603050405020304" pitchFamily="18" charset="-78"/>
                <a:cs typeface="Andalus" panose="02020603050405020304" pitchFamily="18" charset="-78"/>
              </a:rPr>
              <a:t>smacc</a:t>
            </a:r>
            <a:r>
              <a:rPr lang="en-US" dirty="0">
                <a:latin typeface="Andalus" panose="02020603050405020304" pitchFamily="18" charset="-78"/>
                <a:cs typeface="Andalus" panose="02020603050405020304" pitchFamily="18" charset="-78"/>
              </a:rPr>
              <a:t> </a:t>
            </a:r>
            <a:endParaRPr lang="ar-SA" dirty="0"/>
          </a:p>
        </p:txBody>
      </p:sp>
      <p:sp>
        <p:nvSpPr>
          <p:cNvPr id="3" name="Content Placeholder 2"/>
          <p:cNvSpPr>
            <a:spLocks noGrp="1"/>
          </p:cNvSpPr>
          <p:nvPr>
            <p:ph idx="1"/>
          </p:nvPr>
        </p:nvSpPr>
        <p:spPr>
          <a:xfrm>
            <a:off x="677334" y="927463"/>
            <a:ext cx="8596668" cy="5113899"/>
          </a:xfrm>
        </p:spPr>
        <p:txBody>
          <a:bodyPr/>
          <a:lstStyle/>
          <a:p>
            <a:r>
              <a:rPr lang="ar-SA" dirty="0" smtClean="0"/>
              <a:t>وبالنقر على ايقونة كشف حساب ستظهر لنا هذه الشاشة ومن ثم نقوم بادخال رمز الحساب مباشرة اذا كان معلوم وان كان غير معلوم نقوم بالنقر مرتين على مربع رمز الحساب ومن ثم ستظهر لنا كل الحسابات المسجلة ومن ثم نقوم باختيار الحساب المراد طباعة كشف حساب له ثم نقوم بتحديد الفترة المالية المراد طباعتها بتلك الفترة ومن ثم نقوم بالنقر علي ايقونة عرض الحساب الجارى كما هو موضح ادناه.</a:t>
            </a:r>
          </a:p>
          <a:p>
            <a:r>
              <a:rPr lang="ar-SA" dirty="0" smtClean="0"/>
              <a:t>ملحوظة: يرجي التاكد من اخيتار نفس رمز الحساب في من والى .</a:t>
            </a:r>
          </a:p>
          <a:p>
            <a:endParaRPr lang="ar-S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 y="2926080"/>
            <a:ext cx="10058400" cy="3931920"/>
          </a:xfrm>
          <a:prstGeom prst="rect">
            <a:avLst/>
          </a:prstGeom>
        </p:spPr>
      </p:pic>
    </p:spTree>
    <p:extLst>
      <p:ext uri="{BB962C8B-B14F-4D97-AF65-F5344CB8AC3E}">
        <p14:creationId xmlns:p14="http://schemas.microsoft.com/office/powerpoint/2010/main" val="1383691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058091"/>
          </a:xfrm>
        </p:spPr>
        <p:txBody>
          <a:bodyPr>
            <a:normAutofit fontScale="90000"/>
          </a:bodyPr>
          <a:lstStyle/>
          <a:p>
            <a:pPr algn="ctr"/>
            <a:r>
              <a:rPr lang="ar-SA" dirty="0">
                <a:latin typeface="Andalus" panose="02020603050405020304" pitchFamily="18" charset="-78"/>
                <a:cs typeface="Andalus" panose="02020603050405020304" pitchFamily="18" charset="-78"/>
              </a:rPr>
              <a:t>تابع طريقة اصدار التقارير المالية المختلفة من برنامج  </a:t>
            </a:r>
            <a:r>
              <a:rPr lang="en-US" dirty="0">
                <a:latin typeface="Andalus" panose="02020603050405020304" pitchFamily="18" charset="-78"/>
                <a:cs typeface="Andalus" panose="02020603050405020304" pitchFamily="18" charset="-78"/>
              </a:rPr>
              <a:t>.</a:t>
            </a:r>
            <a:r>
              <a:rPr lang="en-US" dirty="0" err="1">
                <a:latin typeface="Andalus" panose="02020603050405020304" pitchFamily="18" charset="-78"/>
                <a:cs typeface="Andalus" panose="02020603050405020304" pitchFamily="18" charset="-78"/>
              </a:rPr>
              <a:t>smacc</a:t>
            </a:r>
            <a:r>
              <a:rPr lang="en-US" dirty="0">
                <a:latin typeface="Andalus" panose="02020603050405020304" pitchFamily="18" charset="-78"/>
                <a:cs typeface="Andalus" panose="02020603050405020304" pitchFamily="18" charset="-78"/>
              </a:rPr>
              <a:t> </a:t>
            </a:r>
            <a:endParaRPr lang="ar-SA" dirty="0"/>
          </a:p>
        </p:txBody>
      </p:sp>
      <p:sp>
        <p:nvSpPr>
          <p:cNvPr id="3" name="Content Placeholder 2"/>
          <p:cNvSpPr>
            <a:spLocks noGrp="1"/>
          </p:cNvSpPr>
          <p:nvPr>
            <p:ph idx="1"/>
          </p:nvPr>
        </p:nvSpPr>
        <p:spPr>
          <a:xfrm>
            <a:off x="677334" y="822961"/>
            <a:ext cx="8596668" cy="5218402"/>
          </a:xfrm>
        </p:spPr>
        <p:txBody>
          <a:bodyPr/>
          <a:lstStyle/>
          <a:p>
            <a:r>
              <a:rPr lang="ar-SA" dirty="0" smtClean="0"/>
              <a:t>ثم بعد ادخال رمز الحساب او اختياره وتحديد الفترة المالية  كما ذكرنا سابقا فيمكن لنا معاينة كشف الحساب عن طريق النقر علي ايقونة (معاينة) وللتحويل </a:t>
            </a:r>
            <a:r>
              <a:rPr lang="en-US" dirty="0" smtClean="0"/>
              <a:t>excel </a:t>
            </a:r>
            <a:r>
              <a:rPr lang="ar-SA" dirty="0" smtClean="0"/>
              <a:t> نقوم بالنقر على ايقونة (التحويل الي اكسيل) وللتحويل الى </a:t>
            </a:r>
            <a:r>
              <a:rPr lang="en-US" dirty="0" smtClean="0"/>
              <a:t>word </a:t>
            </a:r>
            <a:r>
              <a:rPr lang="ar-SA" dirty="0" smtClean="0"/>
              <a:t> نقوم بالنقر على (التحويل الى وورد) وكذلك لو اردنا التحويل الى صيغة  </a:t>
            </a:r>
            <a:r>
              <a:rPr lang="en-US" dirty="0" smtClean="0"/>
              <a:t>pdf</a:t>
            </a:r>
            <a:r>
              <a:rPr lang="ar-SA" dirty="0" smtClean="0"/>
              <a:t> نقوم بالنقر على (ايقونة التحويل الى </a:t>
            </a:r>
            <a:r>
              <a:rPr lang="en-US" dirty="0" smtClean="0"/>
              <a:t>pdf</a:t>
            </a:r>
            <a:r>
              <a:rPr lang="ar-SA" dirty="0" smtClean="0"/>
              <a:t>)</a:t>
            </a:r>
          </a:p>
          <a:p>
            <a:r>
              <a:rPr lang="ar-SA" dirty="0" smtClean="0"/>
              <a:t>وهذه الايقونات تكون موجودة اسفل هذه الشاشة .كما هو موضح ادناه.</a:t>
            </a:r>
            <a:endParaRPr lang="ar-S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654" y="2534194"/>
            <a:ext cx="8791843" cy="1959429"/>
          </a:xfrm>
          <a:prstGeom prst="rect">
            <a:avLst/>
          </a:prstGeom>
        </p:spPr>
      </p:pic>
    </p:spTree>
    <p:extLst>
      <p:ext uri="{BB962C8B-B14F-4D97-AF65-F5344CB8AC3E}">
        <p14:creationId xmlns:p14="http://schemas.microsoft.com/office/powerpoint/2010/main" val="1382270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latin typeface="Andalus" panose="02020603050405020304" pitchFamily="18" charset="-78"/>
                <a:cs typeface="Andalus" panose="02020603050405020304" pitchFamily="18" charset="-78"/>
              </a:rPr>
              <a:t>واخيراً بعد طباعة كشف الحساب المراد طباعته سيكون بالشكل الموضح ادناه</a:t>
            </a:r>
            <a:endParaRPr lang="ar-SA" dirty="0">
              <a:latin typeface="Andalus" panose="02020603050405020304" pitchFamily="18" charset="-78"/>
              <a:cs typeface="Andalus" panose="02020603050405020304" pitchFamily="18"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6389" y="1724296"/>
            <a:ext cx="9170827" cy="5316583"/>
          </a:xfrm>
        </p:spPr>
      </p:pic>
    </p:spTree>
    <p:extLst>
      <p:ext uri="{BB962C8B-B14F-4D97-AF65-F5344CB8AC3E}">
        <p14:creationId xmlns:p14="http://schemas.microsoft.com/office/powerpoint/2010/main" val="420464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6000" dirty="0" smtClean="0">
                <a:latin typeface="Aldhabi" panose="01000000000000000000" pitchFamily="2" charset="-78"/>
                <a:cs typeface="Aldhabi" panose="01000000000000000000" pitchFamily="2" charset="-78"/>
              </a:rPr>
              <a:t>اولاً: </a:t>
            </a:r>
            <a:r>
              <a:rPr lang="ar-SA" sz="6000" dirty="0" smtClean="0">
                <a:latin typeface="Aldhabi" panose="01000000000000000000" pitchFamily="2" charset="-78"/>
                <a:cs typeface="Aldhabi" panose="01000000000000000000" pitchFamily="2" charset="-78"/>
              </a:rPr>
              <a:t>ما هي  </a:t>
            </a:r>
            <a:r>
              <a:rPr lang="ar-SA" sz="6000" dirty="0" smtClean="0">
                <a:latin typeface="Aldhabi" panose="01000000000000000000" pitchFamily="2" charset="-78"/>
                <a:cs typeface="Aldhabi" panose="01000000000000000000" pitchFamily="2" charset="-78"/>
              </a:rPr>
              <a:t>التقارير </a:t>
            </a:r>
            <a:r>
              <a:rPr lang="ar-SA" sz="6000" dirty="0" smtClean="0">
                <a:latin typeface="Aldhabi" panose="01000000000000000000" pitchFamily="2" charset="-78"/>
                <a:cs typeface="Aldhabi" panose="01000000000000000000" pitchFamily="2" charset="-78"/>
              </a:rPr>
              <a:t>المالية.</a:t>
            </a:r>
            <a:endParaRPr lang="ar-SA" sz="6000" dirty="0">
              <a:latin typeface="Aldhabi" panose="01000000000000000000" pitchFamily="2" charset="-78"/>
              <a:cs typeface="Aldhabi" panose="01000000000000000000" pitchFamily="2" charset="-78"/>
            </a:endParaRPr>
          </a:p>
        </p:txBody>
      </p:sp>
      <p:sp>
        <p:nvSpPr>
          <p:cNvPr id="3" name="Content Placeholder 2"/>
          <p:cNvSpPr>
            <a:spLocks noGrp="1"/>
          </p:cNvSpPr>
          <p:nvPr>
            <p:ph idx="1"/>
          </p:nvPr>
        </p:nvSpPr>
        <p:spPr/>
        <p:txBody>
          <a:bodyPr>
            <a:normAutofit/>
          </a:bodyPr>
          <a:lstStyle/>
          <a:p>
            <a:pPr algn="just"/>
            <a:r>
              <a:rPr lang="ar-SA" sz="4000" dirty="0" smtClean="0">
                <a:latin typeface="Arabic Typesetting" panose="03020402040406030203" pitchFamily="66" charset="-78"/>
                <a:cs typeface="Arabic Typesetting" panose="03020402040406030203" pitchFamily="66" charset="-78"/>
              </a:rPr>
              <a:t>تعتبر التقارير المالية احد مقومات نظام المعلومات المحاسبية سواء كان النظام يدوياً او الكترونياً .ولكن الاختلاف يكمن فى سرعة اعداد التقارير وسرعة عرضها ومراجعتها وتدقيقها وتصحيح الاخطاء ان وجدت . وتعد التقارير المالية الشكل الاكثر استخداماً لتقرير مخرجات المعلومات المحاسبية الى المستفيدين .وهذه التقارير هي اداة الاتصال بين نظام المعلومات المحاسبية والمستفيدين المختلفين داخل المنظمة وخارجها.</a:t>
            </a:r>
            <a:endParaRPr lang="ar-SA"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4332505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4400" dirty="0" smtClean="0">
                <a:latin typeface="Andalus" panose="02020603050405020304" pitchFamily="18" charset="-78"/>
                <a:cs typeface="Andalus" panose="02020603050405020304" pitchFamily="18" charset="-78"/>
              </a:rPr>
              <a:t>مفهوم التقارير المالية </a:t>
            </a:r>
            <a:endParaRPr lang="ar-SA" sz="4400"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p:txBody>
          <a:bodyPr>
            <a:normAutofit/>
          </a:bodyPr>
          <a:lstStyle/>
          <a:p>
            <a:pPr algn="just"/>
            <a:r>
              <a:rPr lang="ar-SA" sz="2800" dirty="0" smtClean="0">
                <a:latin typeface="Arial" panose="020B0604020202020204" pitchFamily="34" charset="0"/>
                <a:cs typeface="Arial" panose="020B0604020202020204" pitchFamily="34" charset="0"/>
              </a:rPr>
              <a:t>التقارير المالية هي عبارة عن المنتج النهائى الذي يصدر نهاية السنة او خلال الفترة المالية . ويشتمل على معلومات مالية وغير مالية التي تعتبر احدى وسائل توصيل المعلومات للاطراف ذات العلاقة . التقارير المالية المنشورة هي : وسيلة ايصال المعلومات للمستخدمين .حيث يتضمن التقرير المالى السنوى للشركة حسابتها الختامية والميزانية العمومية المقارنة وكشف التدفقات النقدية والجداول الاخرى الملحقة .اضافة الى البيانات الاخرى الخاصة بالشركة .</a:t>
            </a:r>
            <a:endParaRPr lang="ar-SA"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4212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91440"/>
            <a:ext cx="8596668" cy="1097280"/>
          </a:xfrm>
        </p:spPr>
        <p:txBody>
          <a:bodyPr>
            <a:normAutofit fontScale="90000"/>
          </a:bodyPr>
          <a:lstStyle/>
          <a:p>
            <a:pPr algn="ctr"/>
            <a:r>
              <a:rPr lang="ar-SA" sz="4900" b="1" dirty="0">
                <a:latin typeface="Aldhabi" panose="01000000000000000000" pitchFamily="2" charset="-78"/>
                <a:cs typeface="Aldhabi" panose="01000000000000000000" pitchFamily="2" charset="-78"/>
              </a:rPr>
              <a:t>أهداف التقارير المالية :</a:t>
            </a:r>
            <a:r>
              <a:rPr lang="ar-SA" b="1" dirty="0"/>
              <a:t> </a:t>
            </a:r>
            <a:br>
              <a:rPr lang="ar-SA" b="1" dirty="0"/>
            </a:br>
            <a:r>
              <a:rPr lang="ar-SA" dirty="0"/>
              <a:t/>
            </a:r>
            <a:br>
              <a:rPr lang="ar-SA" dirty="0"/>
            </a:br>
            <a:endParaRPr lang="ar-SA" dirty="0"/>
          </a:p>
        </p:txBody>
      </p:sp>
      <p:sp>
        <p:nvSpPr>
          <p:cNvPr id="3" name="Content Placeholder 2"/>
          <p:cNvSpPr>
            <a:spLocks noGrp="1"/>
          </p:cNvSpPr>
          <p:nvPr>
            <p:ph idx="1"/>
          </p:nvPr>
        </p:nvSpPr>
        <p:spPr>
          <a:xfrm>
            <a:off x="677334" y="1005840"/>
            <a:ext cx="8596668" cy="5982789"/>
          </a:xfrm>
        </p:spPr>
        <p:txBody>
          <a:bodyPr>
            <a:normAutofit fontScale="85000" lnSpcReduction="20000"/>
          </a:bodyPr>
          <a:lstStyle/>
          <a:p>
            <a:pPr algn="just"/>
            <a:r>
              <a:rPr lang="ar-SA" sz="2000" b="1" dirty="0">
                <a:latin typeface="Arial" panose="020B0604020202020204" pitchFamily="34" charset="0"/>
                <a:cs typeface="Arial" panose="020B0604020202020204" pitchFamily="34" charset="0"/>
              </a:rPr>
              <a:t>حدد البيان رقم ( 1 ) لعام 1978 الصادر عن هيئة معايير المحاسبة المالية </a:t>
            </a:r>
            <a:r>
              <a:rPr lang="en-US" sz="2000" b="1" dirty="0" smtClean="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(FASB </a:t>
            </a:r>
            <a:r>
              <a:rPr lang="en-US" sz="2000" b="1" dirty="0">
                <a:latin typeface="Arial" panose="020B0604020202020204" pitchFamily="34" charset="0"/>
                <a:cs typeface="Arial" panose="020B0604020202020204" pitchFamily="34" charset="0"/>
              </a:rPr>
              <a:t>) </a:t>
            </a:r>
            <a:r>
              <a:rPr lang="ar-SA" sz="2000" b="1" dirty="0">
                <a:latin typeface="Arial" panose="020B0604020202020204" pitchFamily="34" charset="0"/>
                <a:cs typeface="Arial" panose="020B0604020202020204" pitchFamily="34" charset="0"/>
              </a:rPr>
              <a:t>الهدف العام والأهداف الإجرائية للتقرير المالي ، ولقد ذكر البيان الهدف الأول والأكثر عمومية كما يلي : </a:t>
            </a:r>
            <a:endParaRPr lang="ar-SA" sz="2000" dirty="0">
              <a:latin typeface="Arial" panose="020B0604020202020204" pitchFamily="34" charset="0"/>
              <a:cs typeface="Arial" panose="020B0604020202020204" pitchFamily="34" charset="0"/>
            </a:endParaRPr>
          </a:p>
          <a:p>
            <a:pPr algn="just"/>
            <a:r>
              <a:rPr lang="ar-SA" sz="2200" b="1" dirty="0">
                <a:latin typeface="Arial" panose="020B0604020202020204" pitchFamily="34" charset="0"/>
                <a:cs typeface="Arial" panose="020B0604020202020204" pitchFamily="34" charset="0"/>
              </a:rPr>
              <a:t>أولا : الهدف العام : </a:t>
            </a:r>
            <a:endParaRPr lang="ar-SA" sz="2200" dirty="0">
              <a:latin typeface="Arial" panose="020B0604020202020204" pitchFamily="34" charset="0"/>
              <a:cs typeface="Arial" panose="020B0604020202020204" pitchFamily="34" charset="0"/>
            </a:endParaRPr>
          </a:p>
          <a:p>
            <a:pPr algn="just"/>
            <a:r>
              <a:rPr lang="ar-SA" sz="2200" dirty="0">
                <a:latin typeface="Arial" panose="020B0604020202020204" pitchFamily="34" charset="0"/>
                <a:cs typeface="Arial" panose="020B0604020202020204" pitchFamily="34" charset="0"/>
              </a:rPr>
              <a:t>هو إنتاج معلومات مفيدة لاتخاذ القرار ، أي تقديم معلومات مفيدة للمستثمرين الحاليين والمحتملين وكذلك للدائنين والمستخدمين الآخرين لاتخاذ قرارات الاستثمار بشكل عقلاني </a:t>
            </a:r>
          </a:p>
          <a:p>
            <a:pPr algn="just"/>
            <a:r>
              <a:rPr lang="ar-SA" sz="2200" b="1" dirty="0">
                <a:latin typeface="Arial" panose="020B0604020202020204" pitchFamily="34" charset="0"/>
                <a:cs typeface="Arial" panose="020B0604020202020204" pitchFamily="34" charset="0"/>
              </a:rPr>
              <a:t>ثانيا : أهداف إجرائية : </a:t>
            </a:r>
            <a:endParaRPr lang="ar-SA" sz="2200" dirty="0">
              <a:latin typeface="Arial" panose="020B0604020202020204" pitchFamily="34" charset="0"/>
              <a:cs typeface="Arial" panose="020B0604020202020204" pitchFamily="34" charset="0"/>
            </a:endParaRPr>
          </a:p>
          <a:p>
            <a:pPr algn="just"/>
            <a:r>
              <a:rPr lang="ar-SA" sz="2200" dirty="0">
                <a:latin typeface="Arial" panose="020B0604020202020204" pitchFamily="34" charset="0"/>
                <a:cs typeface="Arial" panose="020B0604020202020204" pitchFamily="34" charset="0"/>
              </a:rPr>
              <a:t>1- إنتاج معلومات مفيدة في التنبؤ بالتدفق النقدي ، ويوضح هذا الهدف أنه  ينبغي أن يساعد التقرير المالي في التنبؤ بالتدفقات المستقبلية مع تقدير حجم وتوقيت ودرجة عدم التأكد المصاحبة لتلك التدفقات  . </a:t>
            </a:r>
          </a:p>
          <a:p>
            <a:pPr algn="just"/>
            <a:r>
              <a:rPr lang="ar-SA" sz="2200" dirty="0">
                <a:latin typeface="Arial" panose="020B0604020202020204" pitchFamily="34" charset="0"/>
                <a:cs typeface="Arial" panose="020B0604020202020204" pitchFamily="34" charset="0"/>
              </a:rPr>
              <a:t>2- إنتاج معلومات مفيدة في قرارات الاستثمار والائتمان ، ويوضح هذا الهدف  أن التقارير المالية ينبغي أن تكون مفيدة لمن يتخذون قرارات الاستثمار ( السوق المالي ) والائتمان ( البنوك والدائنون ) ومن يتفهمون </a:t>
            </a:r>
            <a:r>
              <a:rPr lang="ar-SA" sz="2200" dirty="0" smtClean="0">
                <a:latin typeface="Arial" panose="020B0604020202020204" pitchFamily="34" charset="0"/>
                <a:cs typeface="Arial" panose="020B0604020202020204" pitchFamily="34" charset="0"/>
              </a:rPr>
              <a:t>الأنشطة </a:t>
            </a:r>
            <a:r>
              <a:rPr lang="ar-SA" sz="2200" dirty="0">
                <a:latin typeface="Arial" panose="020B0604020202020204" pitchFamily="34" charset="0"/>
                <a:cs typeface="Arial" panose="020B0604020202020204" pitchFamily="34" charset="0"/>
              </a:rPr>
              <a:t>التجارية والاقتصادية بشكل مناسب  .</a:t>
            </a:r>
          </a:p>
          <a:p>
            <a:pPr algn="just"/>
            <a:r>
              <a:rPr lang="ar-SA" sz="2200" dirty="0">
                <a:latin typeface="Arial" panose="020B0604020202020204" pitchFamily="34" charset="0"/>
                <a:cs typeface="Arial" panose="020B0604020202020204" pitchFamily="34" charset="0"/>
              </a:rPr>
              <a:t>3- إنتاج معلومات مفيدة تتعلق بالموارد والمطلوبات وتغيراتها ، ويوضح هذا الهدف أن  المعلومات المحاسبية تتعلق بالموارد الاقتصادية للوحدة المحاسبية وبالمطالبات علي هذه الموارد مع الإفصاح عن التغييرات في كل منهما ، أي التركيز علي التفدقات </a:t>
            </a:r>
            <a:r>
              <a:rPr lang="en-US" sz="2200" dirty="0">
                <a:latin typeface="Arial" panose="020B0604020202020204" pitchFamily="34" charset="0"/>
                <a:cs typeface="Arial" panose="020B0604020202020204" pitchFamily="34" charset="0"/>
              </a:rPr>
              <a:t>FLOWS </a:t>
            </a:r>
            <a:r>
              <a:rPr lang="ar-SA" sz="2200" dirty="0">
                <a:latin typeface="Arial" panose="020B0604020202020204" pitchFamily="34" charset="0"/>
                <a:cs typeface="Arial" panose="020B0604020202020204" pitchFamily="34" charset="0"/>
              </a:rPr>
              <a:t>وليس علي الأرصدة </a:t>
            </a:r>
            <a:r>
              <a:rPr lang="en-US" sz="2200" dirty="0">
                <a:latin typeface="Arial" panose="020B0604020202020204" pitchFamily="34" charset="0"/>
                <a:cs typeface="Arial" panose="020B0604020202020204" pitchFamily="34" charset="0"/>
              </a:rPr>
              <a:t>STOCKS . </a:t>
            </a:r>
          </a:p>
          <a:p>
            <a:pPr algn="just"/>
            <a:r>
              <a:rPr lang="en-US" sz="2200" dirty="0" smtClean="0">
                <a:latin typeface="Arial" panose="020B0604020202020204" pitchFamily="34" charset="0"/>
                <a:cs typeface="Arial" panose="020B0604020202020204" pitchFamily="34" charset="0"/>
              </a:rPr>
              <a:t>-4</a:t>
            </a:r>
            <a:r>
              <a:rPr lang="ar-SA" sz="2200" dirty="0" smtClean="0">
                <a:latin typeface="Arial" panose="020B0604020202020204" pitchFamily="34" charset="0"/>
                <a:cs typeface="Arial" panose="020B0604020202020204" pitchFamily="34" charset="0"/>
              </a:rPr>
              <a:t> إنتاج </a:t>
            </a:r>
            <a:r>
              <a:rPr lang="ar-SA" sz="2200" dirty="0">
                <a:latin typeface="Arial" panose="020B0604020202020204" pitchFamily="34" charset="0"/>
                <a:cs typeface="Arial" panose="020B0604020202020204" pitchFamily="34" charset="0"/>
              </a:rPr>
              <a:t>معلومات مفيدة تتعلق بأداء المنشأة ومكاسبها ، وتركز التقارير المالية علي توفير معلومات عني أداء المنشأة والتي يتم تقديمها من خلال قياس الربحية ومكوناتها ، والتدفقات النقدية مبوبة حسب النشاط ، مما تساعد الأطراف المعتمدة في 1) تقييم أداء الإدارة . 2) التنبؤ بالمكاسب المستقبلية . 3) تقدير مخاطر الاستثمار أو الإقراض المتعلقة بالمنشأة . </a:t>
            </a:r>
          </a:p>
          <a:p>
            <a:pPr algn="just"/>
            <a:r>
              <a:rPr lang="ar-SA" sz="2200" dirty="0">
                <a:latin typeface="Arial" panose="020B0604020202020204" pitchFamily="34" charset="0"/>
                <a:cs typeface="Arial" panose="020B0604020202020204" pitchFamily="34" charset="0"/>
              </a:rPr>
              <a:t/>
            </a:r>
            <a:br>
              <a:rPr lang="ar-SA" sz="2200" dirty="0">
                <a:latin typeface="Arial" panose="020B0604020202020204" pitchFamily="34" charset="0"/>
                <a:cs typeface="Arial" panose="020B0604020202020204" pitchFamily="34" charset="0"/>
              </a:rPr>
            </a:br>
            <a:endParaRPr lang="ar-SA"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4702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sz="5400" b="1" dirty="0" smtClean="0">
                <a:latin typeface="Aldhabi" panose="01000000000000000000" pitchFamily="2" charset="-78"/>
                <a:cs typeface="Aldhabi" panose="01000000000000000000" pitchFamily="2" charset="-78"/>
              </a:rPr>
              <a:t> تابع أهداف </a:t>
            </a:r>
            <a:r>
              <a:rPr lang="ar-SA" sz="5400" b="1" dirty="0">
                <a:latin typeface="Aldhabi" panose="01000000000000000000" pitchFamily="2" charset="-78"/>
                <a:cs typeface="Aldhabi" panose="01000000000000000000" pitchFamily="2" charset="-78"/>
              </a:rPr>
              <a:t>التقارير المالية :</a:t>
            </a:r>
            <a:r>
              <a:rPr lang="ar-SA" sz="5400" b="1" dirty="0"/>
              <a:t> </a:t>
            </a:r>
            <a:br>
              <a:rPr lang="ar-SA" sz="5400" b="1" dirty="0"/>
            </a:br>
            <a:endParaRPr lang="ar-SA" sz="5400" dirty="0">
              <a:latin typeface="Aldhabi" panose="01000000000000000000" pitchFamily="2" charset="-78"/>
              <a:cs typeface="Aldhabi" panose="01000000000000000000" pitchFamily="2" charset="-78"/>
            </a:endParaRPr>
          </a:p>
        </p:txBody>
      </p:sp>
      <p:sp>
        <p:nvSpPr>
          <p:cNvPr id="3" name="Content Placeholder 2"/>
          <p:cNvSpPr>
            <a:spLocks noGrp="1"/>
          </p:cNvSpPr>
          <p:nvPr>
            <p:ph idx="1"/>
          </p:nvPr>
        </p:nvSpPr>
        <p:spPr>
          <a:xfrm>
            <a:off x="677334" y="1554481"/>
            <a:ext cx="8596668" cy="4486882"/>
          </a:xfrm>
        </p:spPr>
        <p:txBody>
          <a:bodyPr>
            <a:normAutofit/>
          </a:bodyPr>
          <a:lstStyle/>
          <a:p>
            <a:pPr algn="just"/>
            <a:r>
              <a:rPr lang="ar-SA" sz="2400" dirty="0">
                <a:latin typeface="Arial" panose="020B0604020202020204" pitchFamily="34" charset="0"/>
                <a:cs typeface="Arial" panose="020B0604020202020204" pitchFamily="34" charset="0"/>
              </a:rPr>
              <a:t>وتهدف التقارير المالية إلى تقديم عرض منظم ومهيكل للمركز المالي والأداء المالي للوحدة ، وهدفها الأساسي توفير معلومات عن الوضع المالي والأداء المالي والتدفقات النقدية للوحدة ، والتي تكون مفيدة لتوسيع المدى أمام المستخدمين لاتخاذ القرارات الاقتصادية . </a:t>
            </a:r>
          </a:p>
          <a:p>
            <a:pPr algn="just"/>
            <a:r>
              <a:rPr lang="ar-SA" sz="2400" dirty="0">
                <a:latin typeface="Arial" panose="020B0604020202020204" pitchFamily="34" charset="0"/>
                <a:cs typeface="Arial" panose="020B0604020202020204" pitchFamily="34" charset="0"/>
              </a:rPr>
              <a:t>إن التقارير المالية تظهر نتائج ريادة الإدارة للموارد الموكلة إليها ، ولتحقيق هذا الهدف فإنه يجب علي التقارير المالية أن توفر للمؤسسة ما يلي: ( الأصول ، الالتزامات ، الملكية ، الإيرادات والمصروفات ، الأرباح والخسائر ، التغيرات الأخرى ، التدفقات النقدية ) كما أن هذه المعلومات مع المعلومات الأخرى تساعد مستخدمي التقارير المالية في توقع التدفقات النقدية في المستقبل للمنشأة وتحديد توقيتها ودرجة دقتها . </a:t>
            </a:r>
          </a:p>
          <a:p>
            <a:endParaRPr lang="ar-SA" b="1" dirty="0"/>
          </a:p>
        </p:txBody>
      </p:sp>
    </p:spTree>
    <p:extLst>
      <p:ext uri="{BB962C8B-B14F-4D97-AF65-F5344CB8AC3E}">
        <p14:creationId xmlns:p14="http://schemas.microsoft.com/office/powerpoint/2010/main" val="1613300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5944"/>
            <a:ext cx="8596668" cy="1045028"/>
          </a:xfrm>
        </p:spPr>
        <p:txBody>
          <a:bodyPr>
            <a:normAutofit fontScale="90000"/>
          </a:bodyPr>
          <a:lstStyle/>
          <a:p>
            <a:pPr algn="ctr"/>
            <a:r>
              <a:rPr lang="ar-SA" sz="5300" b="1" dirty="0">
                <a:latin typeface="Aldhabi" panose="01000000000000000000" pitchFamily="2" charset="-78"/>
                <a:cs typeface="Aldhabi" panose="01000000000000000000" pitchFamily="2" charset="-78"/>
              </a:rPr>
              <a:t>أنواع التقارير المالية :</a:t>
            </a:r>
            <a:r>
              <a:rPr lang="ar-SA" b="1" dirty="0"/>
              <a:t> </a:t>
            </a:r>
            <a:br>
              <a:rPr lang="ar-SA" b="1" dirty="0"/>
            </a:br>
            <a:r>
              <a:rPr lang="ar-SA" dirty="0"/>
              <a:t/>
            </a:r>
            <a:br>
              <a:rPr lang="ar-SA" dirty="0"/>
            </a:br>
            <a:endParaRPr lang="ar-SA" dirty="0"/>
          </a:p>
        </p:txBody>
      </p:sp>
      <p:sp>
        <p:nvSpPr>
          <p:cNvPr id="3" name="Content Placeholder 2"/>
          <p:cNvSpPr>
            <a:spLocks noGrp="1"/>
          </p:cNvSpPr>
          <p:nvPr>
            <p:ph idx="1"/>
          </p:nvPr>
        </p:nvSpPr>
        <p:spPr>
          <a:xfrm>
            <a:off x="677334" y="1240973"/>
            <a:ext cx="8596668" cy="4800390"/>
          </a:xfrm>
        </p:spPr>
        <p:txBody>
          <a:bodyPr>
            <a:normAutofit lnSpcReduction="10000"/>
          </a:bodyPr>
          <a:lstStyle/>
          <a:p>
            <a:r>
              <a:rPr lang="ar-SA" b="1" dirty="0"/>
              <a:t>تعتبر التقارير المالية المنتج النهائي للمحاسبة وتنقسم التقارير إلى قسمين : </a:t>
            </a:r>
            <a:endParaRPr lang="ar-SA" dirty="0"/>
          </a:p>
          <a:p>
            <a:pPr algn="just"/>
            <a:r>
              <a:rPr lang="ar-SA" sz="2000" b="1" dirty="0">
                <a:latin typeface="Arial" panose="020B0604020202020204" pitchFamily="34" charset="0"/>
                <a:cs typeface="Arial" panose="020B0604020202020204" pitchFamily="34" charset="0"/>
              </a:rPr>
              <a:t>1- تقارير خاصة : </a:t>
            </a:r>
            <a:endParaRPr lang="ar-SA" sz="2000" dirty="0">
              <a:latin typeface="Arial" panose="020B0604020202020204" pitchFamily="34" charset="0"/>
              <a:cs typeface="Arial" panose="020B0604020202020204" pitchFamily="34" charset="0"/>
            </a:endParaRPr>
          </a:p>
          <a:p>
            <a:pPr algn="just"/>
            <a:r>
              <a:rPr lang="ar-SA" sz="2000" dirty="0">
                <a:latin typeface="Arial" panose="020B0604020202020204" pitchFamily="34" charset="0"/>
                <a:cs typeface="Arial" panose="020B0604020202020204" pitchFamily="34" charset="0"/>
              </a:rPr>
              <a:t>تعد استجابة لطلب معين ( قيمة مردودات المبيعات خلال فترة معينة ) . </a:t>
            </a:r>
          </a:p>
          <a:p>
            <a:pPr algn="just"/>
            <a:r>
              <a:rPr lang="ar-SA" sz="2000" b="1" dirty="0">
                <a:latin typeface="Arial" panose="020B0604020202020204" pitchFamily="34" charset="0"/>
                <a:cs typeface="Arial" panose="020B0604020202020204" pitchFamily="34" charset="0"/>
              </a:rPr>
              <a:t>2- تقارير عامة : </a:t>
            </a:r>
            <a:endParaRPr lang="ar-SA" sz="2000" dirty="0">
              <a:latin typeface="Arial" panose="020B0604020202020204" pitchFamily="34" charset="0"/>
              <a:cs typeface="Arial" panose="020B0604020202020204" pitchFamily="34" charset="0"/>
            </a:endParaRPr>
          </a:p>
          <a:p>
            <a:pPr algn="just"/>
            <a:r>
              <a:rPr lang="ar-SA" sz="2000" dirty="0">
                <a:latin typeface="Arial" panose="020B0604020202020204" pitchFamily="34" charset="0"/>
                <a:cs typeface="Arial" panose="020B0604020202020204" pitchFamily="34" charset="0"/>
              </a:rPr>
              <a:t>تعد وفق معايير المحاسبة والتقارير الدولية المتعارف عليها ليطلع عليها كل ذي علاقة بالمنشأة أو كل مهتم بأمورها وتتمثل في : تقارير القوائم المالية والإيضاحات المرفقة بالقوائم المالية ، وهذه التقارير قد تكفي المطلع عيها أو تجيب علي تساؤلاته حول المنشأة وقد يحتاج إلى المزيد من التحليل والمقارنة للتعرف علي واقع المنشأة بشكل أدق ويتم ذلك من خلال تحليل القوائم المالية . </a:t>
            </a:r>
          </a:p>
          <a:p>
            <a:pPr algn="just"/>
            <a:r>
              <a:rPr lang="ar-SA" sz="2000" dirty="0">
                <a:latin typeface="Arial" panose="020B0604020202020204" pitchFamily="34" charset="0"/>
                <a:cs typeface="Arial" panose="020B0604020202020204" pitchFamily="34" charset="0"/>
              </a:rPr>
              <a:t>حيث إن التقارير المالية تتكون من القوائم المالية الأربعة : </a:t>
            </a:r>
          </a:p>
          <a:p>
            <a:pPr algn="just"/>
            <a:r>
              <a:rPr lang="ar-SA" sz="2000" dirty="0">
                <a:latin typeface="Arial" panose="020B0604020202020204" pitchFamily="34" charset="0"/>
                <a:cs typeface="Arial" panose="020B0604020202020204" pitchFamily="34" charset="0"/>
              </a:rPr>
              <a:t>- قائمة المركز المالي . </a:t>
            </a:r>
          </a:p>
          <a:p>
            <a:pPr algn="just"/>
            <a:r>
              <a:rPr lang="ar-SA" sz="2000" dirty="0">
                <a:latin typeface="Arial" panose="020B0604020202020204" pitchFamily="34" charset="0"/>
                <a:cs typeface="Arial" panose="020B0604020202020204" pitchFamily="34" charset="0"/>
              </a:rPr>
              <a:t>- قائمة الدخل . </a:t>
            </a:r>
          </a:p>
          <a:p>
            <a:pPr algn="just"/>
            <a:r>
              <a:rPr lang="ar-SA" sz="2000" dirty="0">
                <a:latin typeface="Arial" panose="020B0604020202020204" pitchFamily="34" charset="0"/>
                <a:cs typeface="Arial" panose="020B0604020202020204" pitchFamily="34" charset="0"/>
              </a:rPr>
              <a:t>- قائمة حقوق الملكية . </a:t>
            </a:r>
          </a:p>
          <a:p>
            <a:pPr algn="just"/>
            <a:r>
              <a:rPr lang="ar-SA" sz="2000" dirty="0">
                <a:latin typeface="Arial" panose="020B0604020202020204" pitchFamily="34" charset="0"/>
                <a:cs typeface="Arial" panose="020B0604020202020204" pitchFamily="34" charset="0"/>
              </a:rPr>
              <a:t>- قائمة التدفقات النقدية . </a:t>
            </a:r>
          </a:p>
          <a:p>
            <a:endParaRPr lang="ar-SA" dirty="0"/>
          </a:p>
        </p:txBody>
      </p:sp>
    </p:spTree>
    <p:extLst>
      <p:ext uri="{BB962C8B-B14F-4D97-AF65-F5344CB8AC3E}">
        <p14:creationId xmlns:p14="http://schemas.microsoft.com/office/powerpoint/2010/main" val="1404832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7566"/>
            <a:ext cx="8596668" cy="914400"/>
          </a:xfrm>
        </p:spPr>
        <p:txBody>
          <a:bodyPr/>
          <a:lstStyle/>
          <a:p>
            <a:pPr algn="ctr"/>
            <a:r>
              <a:rPr lang="ar-SA" b="1" dirty="0" smtClean="0">
                <a:latin typeface="Aldhabi" panose="01000000000000000000" pitchFamily="2" charset="-78"/>
                <a:cs typeface="Aldhabi" panose="01000000000000000000" pitchFamily="2" charset="-78"/>
              </a:rPr>
              <a:t> </a:t>
            </a:r>
            <a:r>
              <a:rPr lang="ar-SA" sz="4800" b="1" dirty="0" smtClean="0">
                <a:latin typeface="Aldhabi" panose="01000000000000000000" pitchFamily="2" charset="-78"/>
                <a:cs typeface="Aldhabi" panose="01000000000000000000" pitchFamily="2" charset="-78"/>
              </a:rPr>
              <a:t>تابع أنواع </a:t>
            </a:r>
            <a:r>
              <a:rPr lang="ar-SA" sz="4800" b="1" dirty="0">
                <a:latin typeface="Aldhabi" panose="01000000000000000000" pitchFamily="2" charset="-78"/>
                <a:cs typeface="Aldhabi" panose="01000000000000000000" pitchFamily="2" charset="-78"/>
              </a:rPr>
              <a:t>التقارير المالية :</a:t>
            </a:r>
            <a:endParaRPr lang="ar-SA" sz="4800" dirty="0"/>
          </a:p>
        </p:txBody>
      </p:sp>
      <p:sp>
        <p:nvSpPr>
          <p:cNvPr id="3" name="Content Placeholder 2"/>
          <p:cNvSpPr>
            <a:spLocks noGrp="1"/>
          </p:cNvSpPr>
          <p:nvPr>
            <p:ph idx="1"/>
          </p:nvPr>
        </p:nvSpPr>
        <p:spPr>
          <a:xfrm>
            <a:off x="677334" y="1031967"/>
            <a:ext cx="8596668" cy="5009396"/>
          </a:xfrm>
        </p:spPr>
        <p:txBody>
          <a:bodyPr/>
          <a:lstStyle/>
          <a:p>
            <a:pPr algn="just"/>
            <a:r>
              <a:rPr lang="ar-SA" sz="2400" dirty="0">
                <a:latin typeface="Arial" panose="020B0604020202020204" pitchFamily="34" charset="0"/>
                <a:cs typeface="Arial" panose="020B0604020202020204" pitchFamily="34" charset="0"/>
              </a:rPr>
              <a:t>بالإضافة إلى معلومات إضافية أخرى </a:t>
            </a:r>
            <a:r>
              <a:rPr lang="en-US" sz="2400" dirty="0" smtClean="0">
                <a:latin typeface="Arial" panose="020B0604020202020204" pitchFamily="34" charset="0"/>
                <a:cs typeface="Arial" panose="020B0604020202020204" pitchFamily="34" charset="0"/>
              </a:rPr>
              <a:t>، </a:t>
            </a:r>
            <a:r>
              <a:rPr lang="ar-SA" sz="2400" dirty="0">
                <a:latin typeface="Arial" panose="020B0604020202020204" pitchFamily="34" charset="0"/>
                <a:cs typeface="Arial" panose="020B0604020202020204" pitchFamily="34" charset="0"/>
              </a:rPr>
              <a:t>وذلك في شكل قوائم إضافية ( قوائم مالية معدلة وفق المستوي العام للأسعار " محاسبة التضخم " أو قوائم مالية معدة وفق تكلفة الاستبدال ) وفي شكل كشوف تفصيلية مثلا ( اهتلاكات الأصول الثابتة ، أو تفاصيل إجماليات المصارف الإدارية ) أو ملاحظات </a:t>
            </a:r>
            <a:r>
              <a:rPr lang="ar-SA" sz="2400" dirty="0" smtClean="0">
                <a:latin typeface="Arial" panose="020B0604020202020204" pitchFamily="34" charset="0"/>
                <a:cs typeface="Arial" panose="020B0604020202020204" pitchFamily="34" charset="0"/>
              </a:rPr>
              <a:t>مثلا </a:t>
            </a:r>
            <a:r>
              <a:rPr lang="ar-SA" sz="2400" dirty="0">
                <a:latin typeface="Arial" panose="020B0604020202020204" pitchFamily="34" charset="0"/>
                <a:cs typeface="Arial" panose="020B0604020202020204" pitchFamily="34" charset="0"/>
              </a:rPr>
              <a:t>تقارير ضريبية أو تقارير تقدم للبنوك للحصول علي ائتمان أو قرض . </a:t>
            </a:r>
          </a:p>
          <a:p>
            <a:pPr algn="just"/>
            <a:r>
              <a:rPr lang="ar-SA" sz="2400" dirty="0">
                <a:latin typeface="Arial" panose="020B0604020202020204" pitchFamily="34" charset="0"/>
                <a:cs typeface="Arial" panose="020B0604020202020204" pitchFamily="34" charset="0"/>
              </a:rPr>
              <a:t>ويمثل تعبير التقارير </a:t>
            </a:r>
            <a:r>
              <a:rPr lang="ar-SA" sz="2400" dirty="0" smtClean="0">
                <a:latin typeface="Arial" panose="020B0604020202020204" pitchFamily="34" charset="0"/>
                <a:cs typeface="Arial" panose="020B0604020202020204" pitchFamily="34" charset="0"/>
              </a:rPr>
              <a:t>المالية</a:t>
            </a:r>
            <a:r>
              <a:rPr lang="en-US" sz="2400" dirty="0" smtClean="0">
                <a:latin typeface="Arial" panose="020B0604020202020204" pitchFamily="34" charset="0"/>
                <a:cs typeface="Arial" panose="020B0604020202020204" pitchFamily="34" charset="0"/>
              </a:rPr>
              <a:t>FINANCIAL RAPORTS) </a:t>
            </a:r>
            <a:r>
              <a:rPr lang="ar-SA" sz="2400" dirty="0" smtClean="0">
                <a:latin typeface="Arial" panose="020B0604020202020204" pitchFamily="34" charset="0"/>
                <a:cs typeface="Arial" panose="020B0604020202020204" pitchFamily="34" charset="0"/>
              </a:rPr>
              <a:t>) تعبيراً </a:t>
            </a:r>
            <a:r>
              <a:rPr lang="ar-SA" sz="2400" dirty="0">
                <a:latin typeface="Arial" panose="020B0604020202020204" pitchFamily="34" charset="0"/>
                <a:cs typeface="Arial" panose="020B0604020202020204" pitchFamily="34" charset="0"/>
              </a:rPr>
              <a:t>أكثر عمومية من مصطلح القوائم </a:t>
            </a:r>
            <a:r>
              <a:rPr lang="ar-SA" sz="2400" dirty="0" smtClean="0">
                <a:latin typeface="Arial" panose="020B0604020202020204" pitchFamily="34" charset="0"/>
                <a:cs typeface="Arial" panose="020B0604020202020204" pitchFamily="34" charset="0"/>
              </a:rPr>
              <a:t>المالية</a:t>
            </a:r>
            <a:r>
              <a:rPr lang="en-US" sz="2400" dirty="0" smtClean="0">
                <a:latin typeface="Arial" panose="020B0604020202020204" pitchFamily="34" charset="0"/>
                <a:cs typeface="Arial" panose="020B0604020202020204" pitchFamily="34" charset="0"/>
              </a:rPr>
              <a:t>(FINANCIAL STATEMENT) </a:t>
            </a:r>
            <a:r>
              <a:rPr lang="ar-SA" sz="2400" dirty="0" smtClean="0">
                <a:latin typeface="Arial" panose="020B0604020202020204" pitchFamily="34" charset="0"/>
                <a:cs typeface="Arial" panose="020B0604020202020204" pitchFamily="34" charset="0"/>
              </a:rPr>
              <a:t> إذ </a:t>
            </a:r>
            <a:r>
              <a:rPr lang="ar-SA" sz="2400" dirty="0">
                <a:latin typeface="Arial" panose="020B0604020202020204" pitchFamily="34" charset="0"/>
                <a:cs typeface="Arial" panose="020B0604020202020204" pitchFamily="34" charset="0"/>
              </a:rPr>
              <a:t>يضم بالإضافة إلى القوائم المالية والملاحظات عليها قدرا آخر من المعلومات التي تتعلق بطريقة مباشرة أو بطريقة غير مباشرة بعمليات المحاسبة المالية ، فالشركات المساهمة مثلا تقدم تقارير مرحلية نصف أو ربع </a:t>
            </a:r>
            <a:r>
              <a:rPr lang="ar-SA" sz="2400" dirty="0" smtClean="0">
                <a:latin typeface="Arial" panose="020B0604020202020204" pitchFamily="34" charset="0"/>
                <a:cs typeface="Arial" panose="020B0604020202020204" pitchFamily="34" charset="0"/>
              </a:rPr>
              <a:t>سنويه </a:t>
            </a:r>
            <a:r>
              <a:rPr lang="en-US" sz="2400" dirty="0" smtClean="0">
                <a:latin typeface="Arial" panose="020B0604020202020204" pitchFamily="34" charset="0"/>
                <a:cs typeface="Arial" panose="020B0604020202020204" pitchFamily="34" charset="0"/>
              </a:rPr>
              <a:t>(INTRIM REPORTS) </a:t>
            </a:r>
            <a:r>
              <a:rPr lang="ar-SA" sz="2400" dirty="0" smtClean="0">
                <a:latin typeface="Arial" panose="020B0604020202020204" pitchFamily="34" charset="0"/>
                <a:cs typeface="Arial" panose="020B0604020202020204" pitchFamily="34" charset="0"/>
              </a:rPr>
              <a:t> إضافة </a:t>
            </a:r>
            <a:r>
              <a:rPr lang="ar-SA" sz="2400" dirty="0">
                <a:latin typeface="Arial" panose="020B0604020202020204" pitchFamily="34" charset="0"/>
                <a:cs typeface="Arial" panose="020B0604020202020204" pitchFamily="34" charset="0"/>
              </a:rPr>
              <a:t>إلى تقاريرها السنوية </a:t>
            </a:r>
            <a:r>
              <a:rPr lang="en-US" sz="2400" dirty="0" smtClean="0">
                <a:latin typeface="Arial" panose="020B0604020202020204" pitchFamily="34" charset="0"/>
                <a:cs typeface="Arial" panose="020B0604020202020204" pitchFamily="34" charset="0"/>
              </a:rPr>
              <a:t>ANNUAL REPORTS </a:t>
            </a:r>
            <a:r>
              <a:rPr lang="en-US" sz="2400" dirty="0">
                <a:latin typeface="Arial" panose="020B0604020202020204" pitchFamily="34" charset="0"/>
                <a:cs typeface="Arial" panose="020B0604020202020204" pitchFamily="34" charset="0"/>
              </a:rPr>
              <a:t>) </a:t>
            </a:r>
            <a:r>
              <a:rPr lang="ar-SA" sz="2400" dirty="0" smtClean="0">
                <a:latin typeface="Arial" panose="020B0604020202020204" pitchFamily="34" charset="0"/>
                <a:cs typeface="Arial" panose="020B0604020202020204" pitchFamily="34" charset="0"/>
              </a:rPr>
              <a:t> )وتتضمن </a:t>
            </a:r>
            <a:r>
              <a:rPr lang="ar-SA" sz="2400" dirty="0">
                <a:latin typeface="Arial" panose="020B0604020202020204" pitchFamily="34" charset="0"/>
                <a:cs typeface="Arial" panose="020B0604020202020204" pitchFamily="34" charset="0"/>
              </a:rPr>
              <a:t>تلك التقارير معلومات مالية أخرى ، سواء كمية أو وصفية ، إضافة إلى التقارير التقليدية ، مثل تقرير مجلس الإدارة ، وملخص لبعض الأنشطة الرئيسة في المنشأة أو المؤشرات المالية . </a:t>
            </a:r>
          </a:p>
          <a:p>
            <a:endParaRPr lang="ar-SA" dirty="0"/>
          </a:p>
        </p:txBody>
      </p:sp>
    </p:spTree>
    <p:extLst>
      <p:ext uri="{BB962C8B-B14F-4D97-AF65-F5344CB8AC3E}">
        <p14:creationId xmlns:p14="http://schemas.microsoft.com/office/powerpoint/2010/main" val="3078287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757646"/>
          </a:xfrm>
        </p:spPr>
        <p:txBody>
          <a:bodyPr>
            <a:normAutofit fontScale="90000"/>
          </a:bodyPr>
          <a:lstStyle/>
          <a:p>
            <a:pPr algn="ctr"/>
            <a:r>
              <a:rPr lang="ar-SA" sz="4900" b="1" dirty="0">
                <a:latin typeface="Aldhabi" panose="01000000000000000000" pitchFamily="2" charset="-78"/>
                <a:cs typeface="Aldhabi" panose="01000000000000000000" pitchFamily="2" charset="-78"/>
              </a:rPr>
              <a:t>مستخدمي التقارير المالية : </a:t>
            </a:r>
            <a:r>
              <a:rPr lang="ar-SA" b="1" dirty="0"/>
              <a:t/>
            </a:r>
            <a:br>
              <a:rPr lang="ar-SA" b="1" dirty="0"/>
            </a:br>
            <a:r>
              <a:rPr lang="ar-SA" dirty="0"/>
              <a:t/>
            </a:r>
            <a:br>
              <a:rPr lang="ar-SA" dirty="0"/>
            </a:br>
            <a:endParaRPr lang="ar-SA" dirty="0"/>
          </a:p>
        </p:txBody>
      </p:sp>
      <p:sp>
        <p:nvSpPr>
          <p:cNvPr id="3" name="Content Placeholder 2"/>
          <p:cNvSpPr>
            <a:spLocks noGrp="1"/>
          </p:cNvSpPr>
          <p:nvPr>
            <p:ph idx="1"/>
          </p:nvPr>
        </p:nvSpPr>
        <p:spPr>
          <a:xfrm>
            <a:off x="677334" y="757646"/>
            <a:ext cx="8596668" cy="6217919"/>
          </a:xfrm>
        </p:spPr>
        <p:txBody>
          <a:bodyPr>
            <a:normAutofit/>
          </a:bodyPr>
          <a:lstStyle/>
          <a:p>
            <a:r>
              <a:rPr lang="ar-SA" b="1" dirty="0">
                <a:latin typeface="Arial" panose="020B0604020202020204" pitchFamily="34" charset="0"/>
                <a:cs typeface="Arial" panose="020B0604020202020204" pitchFamily="34" charset="0"/>
              </a:rPr>
              <a:t>يتعدد مستخدمي التقارير المالية وتتنوع احتياجاتهم ومن هؤلاء المستخدمين : </a:t>
            </a:r>
            <a:endParaRPr lang="ar-SA" dirty="0">
              <a:latin typeface="Arial" panose="020B0604020202020204" pitchFamily="34" charset="0"/>
              <a:cs typeface="Arial" panose="020B0604020202020204" pitchFamily="34" charset="0"/>
            </a:endParaRPr>
          </a:p>
          <a:p>
            <a:r>
              <a:rPr lang="ar-SA" b="1" dirty="0">
                <a:latin typeface="Arial" panose="020B0604020202020204" pitchFamily="34" charset="0"/>
                <a:cs typeface="Arial" panose="020B0604020202020204" pitchFamily="34" charset="0"/>
              </a:rPr>
              <a:t>1- المستثمرون الحاليون والمتوقعون : </a:t>
            </a:r>
            <a:endParaRPr lang="ar-SA" dirty="0">
              <a:latin typeface="Arial" panose="020B0604020202020204" pitchFamily="34" charset="0"/>
              <a:cs typeface="Arial" panose="020B0604020202020204" pitchFamily="34" charset="0"/>
            </a:endParaRPr>
          </a:p>
          <a:p>
            <a:r>
              <a:rPr lang="ar-SA" dirty="0">
                <a:latin typeface="Arial" panose="020B0604020202020204" pitchFamily="34" charset="0"/>
                <a:cs typeface="Arial" panose="020B0604020202020204" pitchFamily="34" charset="0"/>
              </a:rPr>
              <a:t>وهم مقدمي رأس المال الحاليين بالإضافة إلى اولئك الذين يفكرون جدياً في الأمر ، ولديهم القدرة علي ذلك وهذه الفئة تشمل : غالباً رجال الأعمال أو الشركات الأخرى أو أي جهة لديها فائض من المال ترغب في استثماره في المنشأة ، وهم يعتمدون علي التقارير المالية كمصدر أساسي للمعلومات ، ويهتم هذا القطاع بتوفر المعلومات اللازمة لاتخاذ قرارات بشأن الإبقاء أو بيع استثماراتهم في المنشأة أو ببساطة الاستثمار أو عدم الاستثمار . </a:t>
            </a:r>
          </a:p>
          <a:p>
            <a:r>
              <a:rPr lang="ar-SA" dirty="0">
                <a:latin typeface="Arial" panose="020B0604020202020204" pitchFamily="34" charset="0"/>
                <a:cs typeface="Arial" panose="020B0604020202020204" pitchFamily="34" charset="0"/>
              </a:rPr>
              <a:t>وبالتالي يركزون علي المخاطر الضمنية والعائد المتحقق حالياً والمتوقع تحققه مستقبلياً ومعلومات عن توزيع الأرباح ومعدلات النمو ومدى قدرة المنشأة علي الاستمرار والمنافسة في السوق وقرارات مجلس الإدارة وغيرها من الأمور التي يريدون أن توفرها لهم التقارير المالية . </a:t>
            </a:r>
          </a:p>
          <a:p>
            <a:r>
              <a:rPr lang="ar-SA" b="1" dirty="0">
                <a:latin typeface="Arial" panose="020B0604020202020204" pitchFamily="34" charset="0"/>
                <a:cs typeface="Arial" panose="020B0604020202020204" pitchFamily="34" charset="0"/>
              </a:rPr>
              <a:t>2- المقرضون والدائنون الحاليون والمرتقبون : </a:t>
            </a:r>
            <a:endParaRPr lang="ar-SA" dirty="0">
              <a:latin typeface="Arial" panose="020B0604020202020204" pitchFamily="34" charset="0"/>
              <a:cs typeface="Arial" panose="020B0604020202020204" pitchFamily="34" charset="0"/>
            </a:endParaRPr>
          </a:p>
          <a:p>
            <a:r>
              <a:rPr lang="ar-SA" dirty="0">
                <a:latin typeface="Arial" panose="020B0604020202020204" pitchFamily="34" charset="0"/>
                <a:cs typeface="Arial" panose="020B0604020202020204" pitchFamily="34" charset="0"/>
              </a:rPr>
              <a:t>وهم دائني المنشأة من المقرضين العاديين كالمصارف أو حملة السندات أو صناديق التنمية أو المؤسسات المالية الأخرى غير الهادفة للربح ، وهؤلاء يعتمدون علي التقارير المالية في اتخاذ قرارات الإئتمان أو الإقراض أو شراء سندات سواء في الأجل الطويل أو المتوسط أو القصير . </a:t>
            </a:r>
          </a:p>
          <a:p>
            <a:r>
              <a:rPr lang="ar-SA" dirty="0">
                <a:latin typeface="Arial" panose="020B0604020202020204" pitchFamily="34" charset="0"/>
                <a:cs typeface="Arial" panose="020B0604020202020204" pitchFamily="34" charset="0"/>
              </a:rPr>
              <a:t>ويهتم هذا القطاع بتوفير المعلومات التي تساعدهم في معرفة إذا كانت قروضهم والفوائد المتعلقة بها سوف يتم دفعها في تواريخ الاستحقاق ، وبالتالي فهم يركزون علي الضمانات التي توفرها المنشأة علي القروض والسندات ومعرفة ما إذا كانت الشركة قادرة علي الوفاء بالتزاماتها في تواريخ استحقاقها . </a:t>
            </a:r>
          </a:p>
        </p:txBody>
      </p:sp>
    </p:spTree>
    <p:extLst>
      <p:ext uri="{BB962C8B-B14F-4D97-AF65-F5344CB8AC3E}">
        <p14:creationId xmlns:p14="http://schemas.microsoft.com/office/powerpoint/2010/main" val="3281769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927463"/>
          </a:xfrm>
        </p:spPr>
        <p:txBody>
          <a:bodyPr>
            <a:normAutofit fontScale="90000"/>
          </a:bodyPr>
          <a:lstStyle/>
          <a:p>
            <a:pPr algn="ctr"/>
            <a:r>
              <a:rPr lang="ar-SA" sz="4000" b="1" dirty="0" smtClean="0">
                <a:latin typeface="Aldhabi" panose="01000000000000000000" pitchFamily="2" charset="-78"/>
                <a:cs typeface="Aldhabi" panose="01000000000000000000" pitchFamily="2" charset="-78"/>
              </a:rPr>
              <a:t>تابع مستخدمي </a:t>
            </a:r>
            <a:r>
              <a:rPr lang="ar-SA" sz="4000" b="1" dirty="0">
                <a:latin typeface="Aldhabi" panose="01000000000000000000" pitchFamily="2" charset="-78"/>
                <a:cs typeface="Aldhabi" panose="01000000000000000000" pitchFamily="2" charset="-78"/>
              </a:rPr>
              <a:t>التقارير المالية :</a:t>
            </a:r>
            <a:r>
              <a:rPr lang="ar-SA" b="1" dirty="0">
                <a:latin typeface="Aldhabi" panose="01000000000000000000" pitchFamily="2" charset="-78"/>
                <a:cs typeface="Aldhabi" panose="01000000000000000000" pitchFamily="2" charset="-78"/>
              </a:rPr>
              <a:t> </a:t>
            </a:r>
            <a:r>
              <a:rPr lang="ar-SA" b="1" dirty="0"/>
              <a:t/>
            </a:r>
            <a:br>
              <a:rPr lang="ar-SA" b="1" dirty="0"/>
            </a:br>
            <a:endParaRPr lang="ar-SA" dirty="0"/>
          </a:p>
        </p:txBody>
      </p:sp>
      <p:sp>
        <p:nvSpPr>
          <p:cNvPr id="3" name="Content Placeholder 2"/>
          <p:cNvSpPr>
            <a:spLocks noGrp="1"/>
          </p:cNvSpPr>
          <p:nvPr>
            <p:ph idx="1"/>
          </p:nvPr>
        </p:nvSpPr>
        <p:spPr>
          <a:xfrm>
            <a:off x="677334" y="731520"/>
            <a:ext cx="8596668" cy="6126479"/>
          </a:xfrm>
        </p:spPr>
        <p:txBody>
          <a:bodyPr>
            <a:normAutofit fontScale="92500" lnSpcReduction="10000"/>
          </a:bodyPr>
          <a:lstStyle/>
          <a:p>
            <a:r>
              <a:rPr lang="ar-SA" b="1" dirty="0"/>
              <a:t>3- إدارة المنشأة : </a:t>
            </a:r>
            <a:endParaRPr lang="ar-SA" dirty="0"/>
          </a:p>
          <a:p>
            <a:r>
              <a:rPr lang="ar-SA" dirty="0"/>
              <a:t>علي الرغم من أن إدارة المنشأة هي التي تقوم بإعداد التقارير المالية إلا أنها تعتبر أحد أكثر الفئات استخداماً لها باعتبارها أحد مصادر المعلومات اللازمة للحصول علي مؤشرات الكفاءة والفاعلية ولعلميات التخطيط والرقابة وتقييم الأداء وإعداد الموازنات الخاصة بالمستقبل . </a:t>
            </a:r>
          </a:p>
          <a:p>
            <a:r>
              <a:rPr lang="ar-SA" b="1" dirty="0"/>
              <a:t>4- الموردون والعملاء : </a:t>
            </a:r>
            <a:endParaRPr lang="ar-SA" dirty="0"/>
          </a:p>
          <a:p>
            <a:r>
              <a:rPr lang="ar-SA" dirty="0"/>
              <a:t>ويتم هذين القطاعين بالحصول علي معلومات تمكنهم من اتخاذ قرار بشأن استمرار أو عدم استمرار تعاملهم مع المنشأة ، وبالتالي فهم يستخدمون التقارير المالية في دراسة قدرة المنشأة علي الاستمرارية ويركزون علي هذه المعلومات بدرجة أكبر عند وجود تعاملات طويلة الأجل بينهم وبين المنشأة ، ولكن أغلب الموردون يهتمون بالمنشأة علي مدى أقصر من المقرضين . </a:t>
            </a:r>
          </a:p>
          <a:p>
            <a:r>
              <a:rPr lang="ar-SA" b="1" dirty="0"/>
              <a:t>5- الموظفون : </a:t>
            </a:r>
            <a:endParaRPr lang="ar-SA" dirty="0"/>
          </a:p>
          <a:p>
            <a:r>
              <a:rPr lang="ar-SA" dirty="0"/>
              <a:t>الموظفون والمجموعات الممثلة لهم يهتمون بالمعلومات المتعلقةباستقرار وربحية رب العمل ، كما أنهم يهتمون بالمعلومات التي تمكنهم من تقييم قدرة المنشأة علي الاستمرار ودفع مكافآتهم وتعويضاتهم . </a:t>
            </a:r>
          </a:p>
          <a:p>
            <a:r>
              <a:rPr lang="ar-SA" b="1" dirty="0"/>
              <a:t>6- الدوائرا لحكومية والمؤسسات العامة : </a:t>
            </a:r>
            <a:endParaRPr lang="ar-SA" dirty="0"/>
          </a:p>
          <a:p>
            <a:r>
              <a:rPr lang="ar-SA" dirty="0"/>
              <a:t>تهتم الهيئات الحكومية بالمعلومات المالية للمنشأة المختلفة للعديد من الأهداف منها تحديد السياسات الضريبية وبهدف المساعدة في وضع الخطط الاقتصادية علي المستوي القومي ، كما تهتم بطريقة محاسبة المنشأة المختلفة عن المنح والمساعدات الحكومية وكيفية الإفصاح عنها في القوائم المالية . </a:t>
            </a:r>
          </a:p>
          <a:p>
            <a:r>
              <a:rPr lang="ar-SA" b="1" dirty="0"/>
              <a:t> </a:t>
            </a:r>
            <a:endParaRPr lang="ar-SA" dirty="0"/>
          </a:p>
        </p:txBody>
      </p:sp>
    </p:spTree>
    <p:extLst>
      <p:ext uri="{BB962C8B-B14F-4D97-AF65-F5344CB8AC3E}">
        <p14:creationId xmlns:p14="http://schemas.microsoft.com/office/powerpoint/2010/main" val="15887002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290</TotalTime>
  <Words>632</Words>
  <Application>Microsoft Office PowerPoint</Application>
  <PresentationFormat>Widescreen</PresentationFormat>
  <Paragraphs>62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Aldhabi</vt:lpstr>
      <vt:lpstr>Andalus</vt:lpstr>
      <vt:lpstr>Arabic Typesetting</vt:lpstr>
      <vt:lpstr>Arial</vt:lpstr>
      <vt:lpstr>Tahoma</vt:lpstr>
      <vt:lpstr>Trebuchet MS</vt:lpstr>
      <vt:lpstr>Wingdings 3</vt:lpstr>
      <vt:lpstr>Facet</vt:lpstr>
      <vt:lpstr>التقارير المالية...</vt:lpstr>
      <vt:lpstr>اولاً: ما هي  التقارير المالية.</vt:lpstr>
      <vt:lpstr>مفهوم التقارير المالية </vt:lpstr>
      <vt:lpstr>أهداف التقارير المالية :   </vt:lpstr>
      <vt:lpstr> تابع أهداف التقارير المالية :  </vt:lpstr>
      <vt:lpstr>أنواع التقارير المالية :   </vt:lpstr>
      <vt:lpstr> تابع أنواع التقارير المالية :</vt:lpstr>
      <vt:lpstr>مستخدمي التقارير المالية :   </vt:lpstr>
      <vt:lpstr>تابع مستخدمي التقارير المالية :  </vt:lpstr>
      <vt:lpstr>طريقة اصدار التقارير المالية المختلفة من برنامج  .smacc</vt:lpstr>
      <vt:lpstr>تابع طريقة اصدار التقارير المالية المختلفة من برنامج  .smacc     </vt:lpstr>
      <vt:lpstr>تابع طريقة اصدار التقارير المالية المختلفة من برنامج  .smacc </vt:lpstr>
      <vt:lpstr>تابع طريقة اصدار التقارير المالية المختلفة من برنامج  .smacc </vt:lpstr>
      <vt:lpstr>واخيراً بعد طباعة كشف الحساب المراد طباعته سيكون بالشكل الموضح ادناه</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التقارير المالية...</dc:title>
  <dc:creator>DELL</dc:creator>
  <cp:lastModifiedBy>DELL</cp:lastModifiedBy>
  <cp:revision>19</cp:revision>
  <dcterms:created xsi:type="dcterms:W3CDTF">2023-08-30T11:38:18Z</dcterms:created>
  <dcterms:modified xsi:type="dcterms:W3CDTF">2023-08-31T11:40:35Z</dcterms:modified>
</cp:coreProperties>
</file>