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2669963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2686620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88806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3269246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52302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1342555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40265495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1270279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2578475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F7F0F12-5FBA-4CDF-922B-09C52DFFED84}" type="datetimeFigureOut">
              <a:rPr lang="ar-SA" smtClean="0"/>
              <a:t>24/02/1445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2467302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F7F0F12-5FBA-4CDF-922B-09C52DFFED84}" type="datetimeFigureOut">
              <a:rPr lang="ar-SA" smtClean="0"/>
              <a:t>24/02/1445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2375774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F7F0F12-5FBA-4CDF-922B-09C52DFFED84}" type="datetimeFigureOut">
              <a:rPr lang="ar-SA" smtClean="0"/>
              <a:t>24/02/1445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1386837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F7F0F12-5FBA-4CDF-922B-09C52DFFED84}" type="datetimeFigureOut">
              <a:rPr lang="ar-SA" smtClean="0"/>
              <a:t>24/02/1445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1401199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7F0F12-5FBA-4CDF-922B-09C52DFFED84}" type="datetimeFigureOut">
              <a:rPr lang="ar-SA" smtClean="0"/>
              <a:t>24/02/1445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85278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F7F0F12-5FBA-4CDF-922B-09C52DFFED84}" type="datetimeFigureOut">
              <a:rPr lang="ar-SA" smtClean="0"/>
              <a:t>24/02/1445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180008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F7F0F12-5FBA-4CDF-922B-09C52DFFED84}" type="datetimeFigureOut">
              <a:rPr lang="ar-SA" smtClean="0"/>
              <a:t>24/02/1445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32AC30E-5123-4276-B42F-4E56A28C48A8}" type="slidenum">
              <a:rPr lang="ar-SA" smtClean="0"/>
              <a:t>‹#›</a:t>
            </a:fld>
            <a:endParaRPr lang="ar-SA"/>
          </a:p>
        </p:txBody>
      </p:sp>
    </p:spTree>
    <p:extLst>
      <p:ext uri="{BB962C8B-B14F-4D97-AF65-F5344CB8AC3E}">
        <p14:creationId xmlns:p14="http://schemas.microsoft.com/office/powerpoint/2010/main" val="446671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F7F0F12-5FBA-4CDF-922B-09C52DFFED84}" type="datetimeFigureOut">
              <a:rPr lang="ar-SA" smtClean="0"/>
              <a:t>24/02/1445</a:t>
            </a:fld>
            <a:endParaRPr lang="ar-S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32AC30E-5123-4276-B42F-4E56A28C48A8}" type="slidenum">
              <a:rPr lang="ar-SA" smtClean="0"/>
              <a:t>‹#›</a:t>
            </a:fld>
            <a:endParaRPr lang="ar-SA"/>
          </a:p>
        </p:txBody>
      </p:sp>
    </p:spTree>
    <p:extLst>
      <p:ext uri="{BB962C8B-B14F-4D97-AF65-F5344CB8AC3E}">
        <p14:creationId xmlns:p14="http://schemas.microsoft.com/office/powerpoint/2010/main" val="308602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SA" sz="11500" dirty="0" smtClean="0">
                <a:latin typeface="Castellar" panose="020A0402060406010301" pitchFamily="18" charset="0"/>
                <a:cs typeface="Arabic Typesetting" panose="03020402040406030203" pitchFamily="66" charset="-78"/>
              </a:rPr>
              <a:t>الارشفة </a:t>
            </a:r>
            <a:r>
              <a:rPr lang="ar-SA" sz="11500" dirty="0" smtClean="0">
                <a:latin typeface="Castellar" panose="020A0402060406010301" pitchFamily="18" charset="0"/>
                <a:cs typeface="Arabic Typesetting" panose="03020402040406030203" pitchFamily="66" charset="-78"/>
              </a:rPr>
              <a:t>المحاسبية </a:t>
            </a:r>
            <a:endParaRPr lang="ar-SA" sz="11500" dirty="0">
              <a:latin typeface="Castellar" panose="020A0402060406010301" pitchFamily="18" charset="0"/>
              <a:cs typeface="Arabic Typesetting" panose="03020402040406030203" pitchFamily="66" charset="-78"/>
            </a:endParaRPr>
          </a:p>
        </p:txBody>
      </p:sp>
      <p:sp>
        <p:nvSpPr>
          <p:cNvPr id="3" name="Subtitle 2"/>
          <p:cNvSpPr>
            <a:spLocks noGrp="1"/>
          </p:cNvSpPr>
          <p:nvPr>
            <p:ph type="subTitle" idx="1"/>
          </p:nvPr>
        </p:nvSpPr>
        <p:spPr/>
        <p:txBody>
          <a:bodyPr/>
          <a:lstStyle/>
          <a:p>
            <a:endParaRPr lang="ar-SA" dirty="0"/>
          </a:p>
        </p:txBody>
      </p:sp>
    </p:spTree>
    <p:extLst>
      <p:ext uri="{BB962C8B-B14F-4D97-AF65-F5344CB8AC3E}">
        <p14:creationId xmlns:p14="http://schemas.microsoft.com/office/powerpoint/2010/main" val="2694889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96537"/>
            <a:ext cx="8596668" cy="670560"/>
          </a:xfrm>
        </p:spPr>
        <p:txBody>
          <a:bodyPr/>
          <a:lstStyle/>
          <a:p>
            <a:pPr algn="r"/>
            <a:r>
              <a:rPr lang="ar-SA" dirty="0">
                <a:latin typeface="Andalus" panose="02020603050405020304" pitchFamily="18" charset="-78"/>
                <a:cs typeface="Andalus" panose="02020603050405020304" pitchFamily="18" charset="-78"/>
              </a:rPr>
              <a:t>المراحل التنفيذية </a:t>
            </a:r>
            <a:r>
              <a:rPr lang="ar-SA" dirty="0" smtClean="0">
                <a:latin typeface="Andalus" panose="02020603050405020304" pitchFamily="18" charset="-78"/>
                <a:cs typeface="Andalus" panose="02020603050405020304" pitchFamily="18" charset="-78"/>
              </a:rPr>
              <a:t>للارشفة وتشمل :</a:t>
            </a:r>
            <a:endParaRPr lang="ar-SA"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677334" y="1267097"/>
            <a:ext cx="8596668" cy="4774265"/>
          </a:xfrm>
        </p:spPr>
        <p:txBody>
          <a:bodyPr/>
          <a:lstStyle/>
          <a:p>
            <a:r>
              <a:rPr lang="ar-SA" dirty="0" smtClean="0"/>
              <a:t>أولا: </a:t>
            </a:r>
            <a:r>
              <a:rPr lang="ar-SA" dirty="0"/>
              <a:t>مرحلة تحضير الوثائق والملفات: </a:t>
            </a:r>
            <a:endParaRPr lang="ar-SA" dirty="0" smtClean="0"/>
          </a:p>
          <a:p>
            <a:r>
              <a:rPr lang="ar-SA" dirty="0" smtClean="0"/>
              <a:t>• </a:t>
            </a:r>
            <a:r>
              <a:rPr lang="ar-SA" dirty="0"/>
              <a:t>استبعاد األوراق المكرره والتي لن يتم أرشفتها. </a:t>
            </a:r>
            <a:endParaRPr lang="ar-SA" dirty="0" smtClean="0"/>
          </a:p>
          <a:p>
            <a:r>
              <a:rPr lang="ar-SA" dirty="0" smtClean="0"/>
              <a:t>• </a:t>
            </a:r>
            <a:r>
              <a:rPr lang="ar-SA" dirty="0"/>
              <a:t>تصوير بعض الوثائق القديمة يدويا حتى نستطيع تصويرها ضوئيا. </a:t>
            </a:r>
            <a:endParaRPr lang="ar-SA" dirty="0" smtClean="0"/>
          </a:p>
          <a:p>
            <a:r>
              <a:rPr lang="ar-SA" dirty="0" smtClean="0"/>
              <a:t>• </a:t>
            </a:r>
            <a:r>
              <a:rPr lang="ar-SA" dirty="0"/>
              <a:t>إزالة الدبابيس الموجودة على الوثائق</a:t>
            </a:r>
            <a:r>
              <a:rPr lang="ar-SA" dirty="0" smtClean="0"/>
              <a:t>.</a:t>
            </a:r>
          </a:p>
          <a:p>
            <a:r>
              <a:rPr lang="ar-SA" dirty="0" smtClean="0"/>
              <a:t>•فصل الاوارق </a:t>
            </a:r>
            <a:r>
              <a:rPr lang="ar-SA" dirty="0"/>
              <a:t>إلى مجموعات حسب الحجم أو التي تحتوى على ألوان أو التي تحوى بيانات على الوجهين...إلخ. </a:t>
            </a:r>
            <a:endParaRPr lang="ar-SA" dirty="0" smtClean="0"/>
          </a:p>
          <a:p>
            <a:r>
              <a:rPr lang="ar-SA" dirty="0" smtClean="0"/>
              <a:t>• </a:t>
            </a:r>
            <a:r>
              <a:rPr lang="ar-SA" dirty="0"/>
              <a:t>وضع عالمات مميزه على الوثائق وتسهيل عملية تجميعها كما كانت قبل التصوير </a:t>
            </a:r>
            <a:r>
              <a:rPr lang="ar-SA" dirty="0" smtClean="0"/>
              <a:t>الضوئي</a:t>
            </a:r>
          </a:p>
          <a:p>
            <a:r>
              <a:rPr lang="ar-SA" dirty="0"/>
              <a:t>ثانيا: مرحلة التصوير الضوئي: تتم عملية التصوير الضوئى للوثائق التي تم تحضيرها سابقا بواسطة أجهزة المسح الضوئى المناسبة لحجم الوثيقة ووضوحها، وعملية التصوير الضوئى هي الخطوة </a:t>
            </a:r>
            <a:r>
              <a:rPr lang="ar-SA" dirty="0" smtClean="0"/>
              <a:t>الاولى </a:t>
            </a:r>
            <a:r>
              <a:rPr lang="ar-SA" dirty="0"/>
              <a:t>لتحويل الملفات الورقية إلى ملفات إلكترونية يتم تخزينها على أجهزة الحاسب اآللي .كما البد من التركيز على </a:t>
            </a:r>
            <a:r>
              <a:rPr lang="ar-SA" dirty="0" smtClean="0"/>
              <a:t>الاجهزة </a:t>
            </a:r>
            <a:r>
              <a:rPr lang="ar-SA" dirty="0"/>
              <a:t>المطلوبه للتخزين، نوع الملف </a:t>
            </a:r>
            <a:r>
              <a:rPr lang="ar-SA" dirty="0" smtClean="0"/>
              <a:t>الالكترونى.استخدام </a:t>
            </a:r>
            <a:r>
              <a:rPr lang="ar-SA" dirty="0"/>
              <a:t>خاصية ضغط الملفات، صالحيات </a:t>
            </a:r>
            <a:r>
              <a:rPr lang="ar-SA" dirty="0" smtClean="0"/>
              <a:t>الاطلاع </a:t>
            </a:r>
            <a:r>
              <a:rPr lang="ar-SA" dirty="0"/>
              <a:t>والتغيير.</a:t>
            </a:r>
          </a:p>
        </p:txBody>
      </p:sp>
    </p:spTree>
    <p:extLst>
      <p:ext uri="{BB962C8B-B14F-4D97-AF65-F5344CB8AC3E}">
        <p14:creationId xmlns:p14="http://schemas.microsoft.com/office/powerpoint/2010/main" val="839850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a:p>
        </p:txBody>
      </p:sp>
      <p:sp>
        <p:nvSpPr>
          <p:cNvPr id="3" name="Content Placeholder 2"/>
          <p:cNvSpPr>
            <a:spLocks noGrp="1"/>
          </p:cNvSpPr>
          <p:nvPr>
            <p:ph idx="1"/>
          </p:nvPr>
        </p:nvSpPr>
        <p:spPr>
          <a:xfrm>
            <a:off x="677334" y="609601"/>
            <a:ext cx="8596668" cy="5647508"/>
          </a:xfrm>
        </p:spPr>
        <p:txBody>
          <a:bodyPr>
            <a:normAutofit/>
          </a:bodyPr>
          <a:lstStyle/>
          <a:p>
            <a:pPr algn="just"/>
            <a:r>
              <a:rPr lang="ar-SA" sz="2000" dirty="0">
                <a:latin typeface="Arial" panose="020B0604020202020204" pitchFamily="34" charset="0"/>
                <a:cs typeface="Arial" panose="020B0604020202020204" pitchFamily="34" charset="0"/>
              </a:rPr>
              <a:t>ثالثا: مرحلة مراقبة وتدقيق الجودة: </a:t>
            </a:r>
            <a:endParaRPr lang="ar-SA" sz="2000" dirty="0" smtClean="0">
              <a:latin typeface="Arial" panose="020B0604020202020204" pitchFamily="34" charset="0"/>
              <a:cs typeface="Arial" panose="020B0604020202020204" pitchFamily="34" charset="0"/>
            </a:endParaRPr>
          </a:p>
          <a:p>
            <a:pPr algn="just"/>
            <a:r>
              <a:rPr lang="ar-SA" sz="2000" dirty="0">
                <a:latin typeface="Arial" panose="020B0604020202020204" pitchFamily="34" charset="0"/>
                <a:cs typeface="Arial" panose="020B0604020202020204" pitchFamily="34" charset="0"/>
              </a:rPr>
              <a:t>هي مرحلة تتم بالتوازي مع عملية التصوير الضوئى حيث يقوم الموظف الذي يصور الملفات ضوئيا أو أي موظف أخر تكون مهمته مراقبة الجودة بالتدقيق على الملفات المصورة ضوئيا ومقارنتها </a:t>
            </a:r>
            <a:r>
              <a:rPr lang="ar-SA" sz="2000" dirty="0" smtClean="0">
                <a:latin typeface="Arial" panose="020B0604020202020204" pitchFamily="34" charset="0"/>
                <a:cs typeface="Arial" panose="020B0604020202020204" pitchFamily="34" charset="0"/>
              </a:rPr>
              <a:t>بالاصل </a:t>
            </a:r>
            <a:r>
              <a:rPr lang="ar-SA" sz="2000" dirty="0">
                <a:latin typeface="Arial" panose="020B0604020202020204" pitchFamily="34" charset="0"/>
                <a:cs typeface="Arial" panose="020B0604020202020204" pitchFamily="34" charset="0"/>
              </a:rPr>
              <a:t>للتأكد من وضوحها وجودتها وعدم ضياع أي معلومه قد تحتويها الوثيقة</a:t>
            </a:r>
            <a:r>
              <a:rPr lang="ar-SA" sz="2000" dirty="0" smtClean="0">
                <a:latin typeface="Arial" panose="020B0604020202020204" pitchFamily="34" charset="0"/>
                <a:cs typeface="Arial" panose="020B0604020202020204" pitchFamily="34" charset="0"/>
              </a:rPr>
              <a:t>.</a:t>
            </a:r>
          </a:p>
          <a:p>
            <a:pPr algn="just"/>
            <a:r>
              <a:rPr lang="ar-SA" sz="2000" dirty="0">
                <a:latin typeface="Arial" panose="020B0604020202020204" pitchFamily="34" charset="0"/>
                <a:cs typeface="Arial" panose="020B0604020202020204" pitchFamily="34" charset="0"/>
              </a:rPr>
              <a:t>هي مرحلة إدخال البيانات والفهارس المتعلقه بالملفات واألوراق التي يتم تصويرها وهي عملية فهرسة مادية ووصفية و تكشيف للوثائق من أجل إقامة ربط بين البطاقة الفهرسية والملف المرافق لهذه الصورة وهذا بإعطاء كاشف وحيد يتم تدوينه على الوثيقة المرقمنه وعلى بطاقة التكشيف. ويمكن أن يتم التكشيف يدويا أو أليا؛ حيث أن التكشيف اليدوي هو عبارة عن تلخيص أو تحليل للوثيقة والذي يمكن أن يتم بكشاف </a:t>
            </a:r>
            <a:r>
              <a:rPr lang="ar-SA" sz="2000" dirty="0" smtClean="0">
                <a:latin typeface="Arial" panose="020B0604020202020204" pitchFamily="34" charset="0"/>
                <a:cs typeface="Arial" panose="020B0604020202020204" pitchFamily="34" charset="0"/>
              </a:rPr>
              <a:t>يحتوى </a:t>
            </a:r>
            <a:r>
              <a:rPr lang="ar-SA" sz="2000" dirty="0">
                <a:latin typeface="Arial" panose="020B0604020202020204" pitchFamily="34" charset="0"/>
                <a:cs typeface="Arial" panose="020B0604020202020204" pitchFamily="34" charset="0"/>
              </a:rPr>
              <a:t>على الكلمات الواصفات</a:t>
            </a:r>
            <a:r>
              <a:rPr lang="ar-SA" sz="2000" dirty="0" smtClean="0">
                <a:latin typeface="Arial" panose="020B0604020202020204" pitchFamily="34" charset="0"/>
                <a:cs typeface="Arial" panose="020B0604020202020204" pitchFamily="34" charset="0"/>
              </a:rPr>
              <a:t>. </a:t>
            </a:r>
          </a:p>
          <a:p>
            <a:pPr algn="just"/>
            <a:r>
              <a:rPr lang="ar-SA" sz="2000" dirty="0">
                <a:latin typeface="Arial" panose="020B0604020202020204" pitchFamily="34" charset="0"/>
                <a:cs typeface="Arial" panose="020B0604020202020204" pitchFamily="34" charset="0"/>
              </a:rPr>
              <a:t>خامسا: مرحلة إعادة الملفات إلى أصولها: وتتمثل هذه العملية في إعادة الملفات والوثائق التي كانت في طور التصوير الضوئى إلى بعضها وإلى أصولها التي كانت عليها قبل الرقمنه وذلك بإعادة تدبيسها بعد فكها من بعضها.</a:t>
            </a:r>
          </a:p>
        </p:txBody>
      </p:sp>
    </p:spTree>
    <p:extLst>
      <p:ext uri="{BB962C8B-B14F-4D97-AF65-F5344CB8AC3E}">
        <p14:creationId xmlns:p14="http://schemas.microsoft.com/office/powerpoint/2010/main" val="15197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dirty="0"/>
          </a:p>
        </p:txBody>
      </p:sp>
      <p:sp>
        <p:nvSpPr>
          <p:cNvPr id="3" name="Content Placeholder 2"/>
          <p:cNvSpPr>
            <a:spLocks noGrp="1"/>
          </p:cNvSpPr>
          <p:nvPr>
            <p:ph idx="1"/>
          </p:nvPr>
        </p:nvSpPr>
        <p:spPr>
          <a:xfrm>
            <a:off x="677334" y="609601"/>
            <a:ext cx="8596668" cy="5431762"/>
          </a:xfrm>
        </p:spPr>
        <p:txBody>
          <a:bodyPr/>
          <a:lstStyle/>
          <a:p>
            <a:r>
              <a:rPr lang="ar-SA" dirty="0"/>
              <a:t>سادسا: مرحلة الحفظ والخزن تتم مرحلة حفظ وخزن الوثائق في وسائط ودعائم مختلفه منها ذاكرة الحاسب نفسه ومنها </a:t>
            </a:r>
            <a:r>
              <a:rPr lang="ar-SA" dirty="0" smtClean="0"/>
              <a:t>الاقراص الممغنطة </a:t>
            </a:r>
            <a:r>
              <a:rPr lang="ar-SA" dirty="0"/>
              <a:t>و المدمجة وكذلك في النظم المركزية وهي طريقة الحفظ </a:t>
            </a:r>
            <a:r>
              <a:rPr lang="ar-SA" dirty="0" smtClean="0"/>
              <a:t>الاحتياطي.</a:t>
            </a:r>
          </a:p>
          <a:p>
            <a:endParaRPr lang="ar-SA" dirty="0"/>
          </a:p>
          <a:p>
            <a:r>
              <a:rPr lang="ar-SA" dirty="0" smtClean="0"/>
              <a:t>واخيراً: ايجابيات الارشفة: </a:t>
            </a:r>
          </a:p>
          <a:p>
            <a:r>
              <a:rPr lang="ar-SA" dirty="0" smtClean="0"/>
              <a:t>1-الاحتفاظ </a:t>
            </a:r>
            <a:r>
              <a:rPr lang="ar-SA" dirty="0"/>
              <a:t>بمكتبة كاملة عن كافة </a:t>
            </a:r>
            <a:r>
              <a:rPr lang="ar-SA" dirty="0" smtClean="0"/>
              <a:t>السجلات </a:t>
            </a:r>
            <a:r>
              <a:rPr lang="ar-SA" dirty="0"/>
              <a:t>و المستندات و </a:t>
            </a:r>
            <a:r>
              <a:rPr lang="ar-SA" dirty="0" smtClean="0"/>
              <a:t>الاحداث </a:t>
            </a:r>
            <a:r>
              <a:rPr lang="ar-SA" dirty="0"/>
              <a:t>المالية. </a:t>
            </a:r>
            <a:endParaRPr lang="ar-SA" dirty="0" smtClean="0"/>
          </a:p>
          <a:p>
            <a:r>
              <a:rPr lang="ar-SA" dirty="0" smtClean="0"/>
              <a:t>2-يمكن </a:t>
            </a:r>
            <a:r>
              <a:rPr lang="ar-SA" dirty="0"/>
              <a:t>استعادة البيانات المفقودة. </a:t>
            </a:r>
            <a:r>
              <a:rPr lang="ar-SA" dirty="0" smtClean="0"/>
              <a:t>.</a:t>
            </a:r>
          </a:p>
          <a:p>
            <a:r>
              <a:rPr lang="ar-SA" dirty="0" smtClean="0"/>
              <a:t>3- </a:t>
            </a:r>
            <a:r>
              <a:rPr lang="ar-SA" dirty="0"/>
              <a:t>سيكون هناك ضبط للعمل. </a:t>
            </a:r>
            <a:endParaRPr lang="ar-SA" dirty="0" smtClean="0"/>
          </a:p>
          <a:p>
            <a:r>
              <a:rPr lang="ar-SA" dirty="0" smtClean="0"/>
              <a:t>4- </a:t>
            </a:r>
            <a:r>
              <a:rPr lang="ar-SA" dirty="0"/>
              <a:t>فهرسة المستندات بصورة منتظمة. </a:t>
            </a:r>
            <a:endParaRPr lang="ar-SA" dirty="0" smtClean="0"/>
          </a:p>
          <a:p>
            <a:r>
              <a:rPr lang="ar-SA" dirty="0" smtClean="0"/>
              <a:t>5-تقليل </a:t>
            </a:r>
            <a:r>
              <a:rPr lang="ar-SA" dirty="0"/>
              <a:t>الوقت المستهلك في البحث عن الملفات. </a:t>
            </a:r>
            <a:endParaRPr lang="ar-SA" dirty="0" smtClean="0"/>
          </a:p>
          <a:p>
            <a:r>
              <a:rPr lang="ar-SA" dirty="0" smtClean="0"/>
              <a:t>6- سهولة </a:t>
            </a:r>
            <a:r>
              <a:rPr lang="ar-SA" dirty="0"/>
              <a:t>استرجاع المستندات المطلوبة وذلك باستخدام طرق مختلفة للبحث، مع إمكانية وضع أكثر من صيغة بحث. </a:t>
            </a:r>
            <a:endParaRPr lang="ar-SA" dirty="0" smtClean="0"/>
          </a:p>
          <a:p>
            <a:r>
              <a:rPr lang="ar-SA" dirty="0" smtClean="0"/>
              <a:t>7- </a:t>
            </a:r>
            <a:r>
              <a:rPr lang="ar-SA" dirty="0"/>
              <a:t>سهولة تبادل المستندات داخل القسم. </a:t>
            </a:r>
          </a:p>
        </p:txBody>
      </p:sp>
    </p:spTree>
    <p:extLst>
      <p:ext uri="{BB962C8B-B14F-4D97-AF65-F5344CB8AC3E}">
        <p14:creationId xmlns:p14="http://schemas.microsoft.com/office/powerpoint/2010/main" val="1801160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800" dirty="0">
                <a:latin typeface="Arial" panose="020B0604020202020204" pitchFamily="34" charset="0"/>
                <a:cs typeface="Arial" panose="020B0604020202020204" pitchFamily="34" charset="0"/>
              </a:rPr>
              <a:t>مفهوم  (</a:t>
            </a:r>
            <a:r>
              <a:rPr lang="ar-SA" sz="4800" dirty="0" smtClean="0">
                <a:latin typeface="Arial" panose="020B0604020202020204" pitchFamily="34" charset="0"/>
                <a:cs typeface="Arial" panose="020B0604020202020204" pitchFamily="34" charset="0"/>
              </a:rPr>
              <a:t>الارشفة والمستندات المحاسبية)</a:t>
            </a:r>
            <a:endParaRPr lang="ar-SA" sz="4800" dirty="0">
              <a:latin typeface="Aldhabi" panose="01000000000000000000" pitchFamily="2" charset="-78"/>
              <a:cs typeface="Aldhabi" panose="01000000000000000000" pitchFamily="2" charset="-78"/>
            </a:endParaRPr>
          </a:p>
        </p:txBody>
      </p:sp>
      <p:sp>
        <p:nvSpPr>
          <p:cNvPr id="3" name="Content Placeholder 2"/>
          <p:cNvSpPr>
            <a:spLocks noGrp="1"/>
          </p:cNvSpPr>
          <p:nvPr>
            <p:ph idx="1"/>
          </p:nvPr>
        </p:nvSpPr>
        <p:spPr/>
        <p:txBody>
          <a:bodyPr>
            <a:normAutofit lnSpcReduction="10000"/>
          </a:bodyPr>
          <a:lstStyle/>
          <a:p>
            <a:pPr algn="just"/>
            <a:r>
              <a:rPr lang="ar-SA" sz="2400" dirty="0" smtClean="0">
                <a:latin typeface="Arial" panose="020B0604020202020204" pitchFamily="34" charset="0"/>
                <a:cs typeface="Arial" panose="020B0604020202020204" pitchFamily="34" charset="0"/>
              </a:rPr>
              <a:t>اولاً الارشفة : تعد من </a:t>
            </a:r>
            <a:r>
              <a:rPr lang="ar-SA" sz="2400" dirty="0">
                <a:latin typeface="Arial" panose="020B0604020202020204" pitchFamily="34" charset="0"/>
                <a:cs typeface="Arial" panose="020B0604020202020204" pitchFamily="34" charset="0"/>
              </a:rPr>
              <a:t>أهم </a:t>
            </a:r>
            <a:r>
              <a:rPr lang="ar-SA" sz="2400" dirty="0" smtClean="0">
                <a:latin typeface="Arial" panose="020B0604020202020204" pitchFamily="34" charset="0"/>
                <a:cs typeface="Arial" panose="020B0604020202020204" pitchFamily="34" charset="0"/>
              </a:rPr>
              <a:t>الامور </a:t>
            </a:r>
            <a:r>
              <a:rPr lang="ar-SA" sz="2400" dirty="0">
                <a:latin typeface="Arial" panose="020B0604020202020204" pitchFamily="34" charset="0"/>
                <a:cs typeface="Arial" panose="020B0604020202020204" pitchFamily="34" charset="0"/>
              </a:rPr>
              <a:t>التي </a:t>
            </a:r>
            <a:r>
              <a:rPr lang="ar-SA" sz="2400" dirty="0" smtClean="0">
                <a:latin typeface="Arial" panose="020B0604020202020204" pitchFamily="34" charset="0"/>
                <a:cs typeface="Arial" panose="020B0604020202020204" pitchFamily="34" charset="0"/>
              </a:rPr>
              <a:t>يحتاجها قسم المالية وكما ذكرنا سابقاً ان اي عملية محاسبية تبني علي المستندات فبواسطة الارشفة </a:t>
            </a:r>
            <a:r>
              <a:rPr lang="ar-SA" sz="2400" dirty="0">
                <a:latin typeface="Arial" panose="020B0604020202020204" pitchFamily="34" charset="0"/>
                <a:cs typeface="Arial" panose="020B0604020202020204" pitchFamily="34" charset="0"/>
              </a:rPr>
              <a:t>الصحيحة يسهل الحصول على الوثائق المطلوبة بسرعة كبيرة .. </a:t>
            </a:r>
            <a:r>
              <a:rPr lang="ar-SA" sz="2400" dirty="0" smtClean="0">
                <a:latin typeface="Arial" panose="020B0604020202020204" pitchFamily="34" charset="0"/>
                <a:cs typeface="Arial" panose="020B0604020202020204" pitchFamily="34" charset="0"/>
              </a:rPr>
              <a:t>الامر </a:t>
            </a:r>
            <a:r>
              <a:rPr lang="ar-SA" sz="2400" dirty="0">
                <a:latin typeface="Arial" panose="020B0604020202020204" pitchFamily="34" charset="0"/>
                <a:cs typeface="Arial" panose="020B0604020202020204" pitchFamily="34" charset="0"/>
              </a:rPr>
              <a:t>الذي يمنع فقدان الوثائق و تشتتها و يقوي موقف الشركة أمام </a:t>
            </a:r>
            <a:r>
              <a:rPr lang="ar-SA" sz="2400" dirty="0" smtClean="0">
                <a:latin typeface="Arial" panose="020B0604020202020204" pitchFamily="34" charset="0"/>
                <a:cs typeface="Arial" panose="020B0604020202020204" pitchFamily="34" charset="0"/>
              </a:rPr>
              <a:t>العملاء </a:t>
            </a:r>
            <a:r>
              <a:rPr lang="ar-SA" sz="2400" dirty="0">
                <a:latin typeface="Arial" panose="020B0604020202020204" pitchFamily="34" charset="0"/>
                <a:cs typeface="Arial" panose="020B0604020202020204" pitchFamily="34" charset="0"/>
              </a:rPr>
              <a:t>و الموردين و المدققين الخارجيين و داخليا يقوي موقف المحاسب أمام إدارته في حال طلب أي وثيقة أو مستند محاسبي</a:t>
            </a:r>
            <a:r>
              <a:rPr lang="ar-SA" sz="2400" dirty="0" smtClean="0">
                <a:latin typeface="Arial" panose="020B0604020202020204" pitchFamily="34" charset="0"/>
                <a:cs typeface="Arial" panose="020B0604020202020204" pitchFamily="34" charset="0"/>
              </a:rPr>
              <a:t>.</a:t>
            </a:r>
          </a:p>
          <a:p>
            <a:pPr algn="just"/>
            <a:r>
              <a:rPr lang="ar-SA" sz="2400" dirty="0" smtClean="0">
                <a:latin typeface="Arial" panose="020B0604020202020204" pitchFamily="34" charset="0"/>
                <a:cs typeface="Arial" panose="020B0604020202020204" pitchFamily="34" charset="0"/>
              </a:rPr>
              <a:t>ثانياً : المستندات المحاسبية .</a:t>
            </a:r>
          </a:p>
          <a:p>
            <a:pPr algn="just"/>
            <a:r>
              <a:rPr lang="ar-SA" sz="2400" dirty="0" smtClean="0">
                <a:latin typeface="Arial" panose="020B0604020202020204" pitchFamily="34" charset="0"/>
                <a:cs typeface="Arial" panose="020B0604020202020204" pitchFamily="34" charset="0"/>
              </a:rPr>
              <a:t>المستندات المحاسبية هي عبارة عن اوراق تتضمن اثبات حدوث العملية المالية التي يتم تسجيلها فى الدفاتر والسجلات ولكن قبل ان تسجل فى الدفاتر المحاسبية يجب التاكد من حدوثها من خلال المستندات الخاصة بها ، وان المستندات تعتبر من الادلة القانونية التى تؤكد العملية المالية قد حدثت بالفعل .</a:t>
            </a:r>
          </a:p>
        </p:txBody>
      </p:sp>
    </p:spTree>
    <p:extLst>
      <p:ext uri="{BB962C8B-B14F-4D97-AF65-F5344CB8AC3E}">
        <p14:creationId xmlns:p14="http://schemas.microsoft.com/office/powerpoint/2010/main" val="2330592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400" dirty="0" smtClean="0">
                <a:latin typeface="Arabic Typesetting" panose="03020402040406030203" pitchFamily="66" charset="-78"/>
                <a:cs typeface="Arabic Typesetting" panose="03020402040406030203" pitchFamily="66" charset="-78"/>
              </a:rPr>
              <a:t>اهمية المستندات المحاسبية .</a:t>
            </a:r>
            <a:endParaRPr lang="ar-SA" sz="44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rmAutofit fontScale="92500" lnSpcReduction="10000"/>
          </a:bodyPr>
          <a:lstStyle/>
          <a:p>
            <a:r>
              <a:rPr lang="ar-SA" dirty="0" smtClean="0"/>
              <a:t>يستخدم المستند كوسيلة اثبات للتاكد من صحة العملية المالية .</a:t>
            </a:r>
          </a:p>
          <a:p>
            <a:r>
              <a:rPr lang="ar-SA" dirty="0" smtClean="0"/>
              <a:t>يستخدم المستند كدليل قانونى في حالة حدوث منازعات.</a:t>
            </a:r>
          </a:p>
          <a:p>
            <a:r>
              <a:rPr lang="ar-SA" dirty="0" smtClean="0"/>
              <a:t>اهمية الارشفة :-</a:t>
            </a:r>
          </a:p>
          <a:p>
            <a:r>
              <a:rPr lang="ar-SA" dirty="0" smtClean="0"/>
              <a:t>حفظ المستندات والاوراق وكافة الوثائق من عوامل التعرية(التلف .الرطوبة.المياه.....الخ)</a:t>
            </a:r>
          </a:p>
          <a:p>
            <a:r>
              <a:rPr lang="ar-SA" dirty="0" smtClean="0"/>
              <a:t>تعد الوثيقة احد مصادر المعلومات المهمة ، ومن خلالها يتم تكوين قاعدة معلوماتية .</a:t>
            </a:r>
          </a:p>
          <a:p>
            <a:r>
              <a:rPr lang="ar-SA" dirty="0" smtClean="0"/>
              <a:t>تسهل عملية ترتيب وفهرسة المستندات وسرعة الرجوع اليها للاستفادة منها في اي وقت.</a:t>
            </a:r>
          </a:p>
          <a:p>
            <a:r>
              <a:rPr lang="ar-SA" dirty="0" smtClean="0"/>
              <a:t>ان ترتيب الوراق والملفات بشكل منظم ومرتب يعكس مدى اهتمام القائمين على الارشيف.وتترك انطباعا جيدا لدى الزائر او المتردد على المنشاة وتظهر المكتب بشكل مرتب وجميل .</a:t>
            </a:r>
          </a:p>
          <a:p>
            <a:r>
              <a:rPr lang="ar-SA" dirty="0" smtClean="0"/>
              <a:t>ان القيمة العظيمة للمستندات (المحفوظات) بما تحمله من معلومات والطلب المتزايد عليها ادي الى تاسيس مراكز متخصصة خاصة بها وتوفير فهارس تصنيف حديثة لتسهيل الرجوع اليها.</a:t>
            </a:r>
            <a:endParaRPr lang="ar-SA" dirty="0"/>
          </a:p>
        </p:txBody>
      </p:sp>
    </p:spTree>
    <p:extLst>
      <p:ext uri="{BB962C8B-B14F-4D97-AF65-F5344CB8AC3E}">
        <p14:creationId xmlns:p14="http://schemas.microsoft.com/office/powerpoint/2010/main" val="1178803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ar-SA" sz="4400" dirty="0" smtClean="0">
                <a:latin typeface="Arabic Typesetting" panose="03020402040406030203" pitchFamily="66" charset="-78"/>
                <a:cs typeface="Arabic Typesetting" panose="03020402040406030203" pitchFamily="66" charset="-78"/>
              </a:rPr>
              <a:t>انواع الارشفة.</a:t>
            </a:r>
            <a:br>
              <a:rPr lang="ar-SA" sz="4400" dirty="0" smtClean="0">
                <a:latin typeface="Arabic Typesetting" panose="03020402040406030203" pitchFamily="66" charset="-78"/>
                <a:cs typeface="Arabic Typesetting" panose="03020402040406030203" pitchFamily="66" charset="-78"/>
              </a:rPr>
            </a:br>
            <a:r>
              <a:rPr lang="ar-SA" sz="4400" dirty="0">
                <a:latin typeface="Arabic Typesetting" panose="03020402040406030203" pitchFamily="66" charset="-78"/>
                <a:cs typeface="Arabic Typesetting" panose="03020402040406030203" pitchFamily="66" charset="-78"/>
              </a:rPr>
              <a:t>تنقسم الارشفة الى نوعان .</a:t>
            </a:r>
            <a:br>
              <a:rPr lang="ar-SA" sz="4400" dirty="0">
                <a:latin typeface="Arabic Typesetting" panose="03020402040406030203" pitchFamily="66" charset="-78"/>
                <a:cs typeface="Arabic Typesetting" panose="03020402040406030203" pitchFamily="66" charset="-78"/>
              </a:rPr>
            </a:br>
            <a:endParaRPr lang="ar-SA" sz="44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noAutofit/>
          </a:bodyPr>
          <a:lstStyle/>
          <a:p>
            <a:pPr algn="just"/>
            <a:r>
              <a:rPr lang="ar-SA" sz="2400" dirty="0" smtClean="0">
                <a:latin typeface="Arial" panose="020B0604020202020204" pitchFamily="34" charset="0"/>
                <a:cs typeface="Arial" panose="020B0604020202020204" pitchFamily="34" charset="0"/>
              </a:rPr>
              <a:t>اولاً- الطريقة اليدوية للحفظ والارشفة وتشتمل على.</a:t>
            </a:r>
          </a:p>
          <a:p>
            <a:pPr algn="just"/>
            <a:r>
              <a:rPr lang="ar-SA" sz="2400" dirty="0" smtClean="0">
                <a:latin typeface="Arial" panose="020B0604020202020204" pitchFamily="34" charset="0"/>
                <a:cs typeface="Arial" panose="020B0604020202020204" pitchFamily="34" charset="0"/>
              </a:rPr>
              <a:t>1-الحفظ طبقا لتواريخ المعاملات، </a:t>
            </a:r>
          </a:p>
          <a:p>
            <a:pPr algn="just"/>
            <a:r>
              <a:rPr lang="ar-SA" sz="2400" dirty="0" smtClean="0">
                <a:latin typeface="Arial" panose="020B0604020202020204" pitchFamily="34" charset="0"/>
                <a:cs typeface="Arial" panose="020B0604020202020204" pitchFamily="34" charset="0"/>
              </a:rPr>
              <a:t>وهنا نقوم بارفاق فواتير البيع بشكل يومي مع قيد اليومية وباقي مستندات الصرف سواء نقدية او شيكات (اذن صرف او ايداع الشيكات +صورة الشيك كمثال)</a:t>
            </a:r>
          </a:p>
          <a:p>
            <a:pPr algn="just"/>
            <a:r>
              <a:rPr lang="ar-SA" sz="2400" dirty="0" smtClean="0">
                <a:latin typeface="Arial" panose="020B0604020202020204" pitchFamily="34" charset="0"/>
                <a:cs typeface="Arial" panose="020B0604020202020204" pitchFamily="34" charset="0"/>
              </a:rPr>
              <a:t>2-الحفظ النوعى للمستندات، </a:t>
            </a:r>
          </a:p>
          <a:p>
            <a:pPr algn="just"/>
            <a:r>
              <a:rPr lang="ar-SA" sz="2400" dirty="0" smtClean="0">
                <a:latin typeface="Arial" panose="020B0604020202020204" pitchFamily="34" charset="0"/>
                <a:cs typeface="Arial" panose="020B0604020202020204" pitchFamily="34" charset="0"/>
              </a:rPr>
              <a:t>بحيث يكون كل المستندات الخاصة بفواتير الشراء في فايل المشتريات واعادة تصنيف المشتريات الى محلية ومستوردة كل في ملف خاص به وفي حالة ضخامة حجم المعاملات في الشركات الكبرى يتم الحفظ والارشفة بشكل اكثر تفصيلا مشتريات محلية ملف لكل مورد وكذلك مشتريات مستوردة ملف لكل مورد وهذا علي سبيل المثال....</a:t>
            </a:r>
            <a:endParaRPr lang="ar-S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6619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400" dirty="0" smtClean="0">
                <a:latin typeface="Arabic Typesetting" panose="03020402040406030203" pitchFamily="66" charset="-78"/>
                <a:cs typeface="Arabic Typesetting" panose="03020402040406030203" pitchFamily="66" charset="-78"/>
              </a:rPr>
              <a:t>ثانياً: الحفظ الالى والارشفة بواسطة الحاسب .</a:t>
            </a:r>
            <a:endParaRPr lang="ar-SA" sz="44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677334" y="1476103"/>
            <a:ext cx="8596668" cy="4565259"/>
          </a:xfrm>
        </p:spPr>
        <p:txBody>
          <a:bodyPr/>
          <a:lstStyle/>
          <a:p>
            <a:r>
              <a:rPr lang="ar-SA" dirty="0"/>
              <a:t>في هذه الحالة لن تجد أي معاناة في الوصول للمستندات وخاصة مخرجات النظام والمستندات الداخلية حيث أنه يمكنك بسهولة الحصول </a:t>
            </a:r>
            <a:r>
              <a:rPr lang="ar-SA" dirty="0" smtClean="0"/>
              <a:t>على نسخة </a:t>
            </a:r>
            <a:r>
              <a:rPr lang="ar-SA" dirty="0"/>
              <a:t>فورية بمجرد الضغط على زر تقرير و اختيار نوع التقرير أيا </a:t>
            </a:r>
            <a:r>
              <a:rPr lang="ar-SA" dirty="0" smtClean="0"/>
              <a:t>كان وكذلك او اي مستند وذلك في ظل وجود </a:t>
            </a:r>
            <a:r>
              <a:rPr lang="ar-SA" dirty="0"/>
              <a:t>رقابة </a:t>
            </a:r>
            <a:r>
              <a:rPr lang="ar-SA" dirty="0" smtClean="0"/>
              <a:t>داخلية قوى وكذلك وجود رقابة على </a:t>
            </a:r>
            <a:r>
              <a:rPr lang="ar-SA" dirty="0"/>
              <a:t>النظام تزيد من اعتمادية المستند بشرط تلبية النظام لكافة إحتياجاتك ومتطلبات التقرير سواء إحصائية أو حتى تقارير مالية دورية أو سنوية. ويعد النظام القائم على قواعد البيانات أفضل تلك النظم من حيث سهولة الحصول على المستندات والتقليل من مساحات التخزين وتجنب تكرار التخزين للملفات وسهولة الوصول للتقارير والمستندات . أما نظام </a:t>
            </a:r>
            <a:r>
              <a:rPr lang="ar-SA" dirty="0" smtClean="0"/>
              <a:t>الاي </a:t>
            </a:r>
            <a:r>
              <a:rPr lang="ar-SA" dirty="0"/>
              <a:t>أر بي فهو </a:t>
            </a:r>
            <a:r>
              <a:rPr lang="ar-SA" dirty="0" smtClean="0"/>
              <a:t>الافضل </a:t>
            </a:r>
            <a:r>
              <a:rPr lang="ar-SA" dirty="0"/>
              <a:t>على </a:t>
            </a:r>
            <a:r>
              <a:rPr lang="ar-SA" dirty="0" smtClean="0"/>
              <a:t>الاطلا ق </a:t>
            </a:r>
            <a:r>
              <a:rPr lang="ar-SA" dirty="0"/>
              <a:t>من حيث الحصول على التقارير والمستندات وسهولة الحفظ والتصنيف النوعي لكافة البيانات المالية فهناك شاشة مقبوضات وتقاريرها وشاشة المدفوعات وتقاريرها وشاشة </a:t>
            </a:r>
            <a:r>
              <a:rPr lang="ar-SA" dirty="0" smtClean="0"/>
              <a:t>للاصول </a:t>
            </a:r>
            <a:r>
              <a:rPr lang="ar-SA" dirty="0"/>
              <a:t>الثابته وأخرى للموارد البشرية أجور ومرتبات </a:t>
            </a:r>
            <a:r>
              <a:rPr lang="ar-SA" dirty="0" smtClean="0"/>
              <a:t>وخلافه </a:t>
            </a:r>
            <a:r>
              <a:rPr lang="ar-SA" dirty="0"/>
              <a:t>, وكذلك شاشة للمشتريات والمخازن والموردين وشاشة المبيعات </a:t>
            </a:r>
            <a:r>
              <a:rPr lang="ar-SA" dirty="0" smtClean="0"/>
              <a:t>والعملاء </a:t>
            </a:r>
            <a:r>
              <a:rPr lang="ar-SA" dirty="0"/>
              <a:t>وهكذا . وبعد التسجيل لمشتريات الشركة بعد اعتمادها يمكنك الحصول وطباعة فواتير المشتريات من النظام بشرط توافر رقابة على </a:t>
            </a:r>
            <a:r>
              <a:rPr lang="ar-SA" dirty="0" smtClean="0"/>
              <a:t>نظام المعلومات المحاسبية .</a:t>
            </a:r>
            <a:endParaRPr lang="ar-SA" dirty="0"/>
          </a:p>
        </p:txBody>
      </p:sp>
    </p:spTree>
    <p:extLst>
      <p:ext uri="{BB962C8B-B14F-4D97-AF65-F5344CB8AC3E}">
        <p14:creationId xmlns:p14="http://schemas.microsoft.com/office/powerpoint/2010/main" val="394304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800" dirty="0" smtClean="0">
                <a:latin typeface="Arabic Typesetting" panose="03020402040406030203" pitchFamily="66" charset="-78"/>
                <a:cs typeface="Arabic Typesetting" panose="03020402040406030203" pitchFamily="66" charset="-78"/>
              </a:rPr>
              <a:t>متطلبات الارشفة الالكترونية .</a:t>
            </a:r>
            <a:endParaRPr lang="ar-SA" sz="48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lstStyle/>
          <a:p>
            <a:r>
              <a:rPr lang="ar-SA" dirty="0"/>
              <a:t>• أجهزة حاسب آلي عالية المستوى. </a:t>
            </a:r>
            <a:endParaRPr lang="ar-SA" dirty="0" smtClean="0"/>
          </a:p>
          <a:p>
            <a:r>
              <a:rPr lang="ar-SA" dirty="0" smtClean="0"/>
              <a:t>• </a:t>
            </a:r>
            <a:r>
              <a:rPr lang="ar-SA" dirty="0"/>
              <a:t>برامج </a:t>
            </a:r>
            <a:r>
              <a:rPr lang="ar-SA" dirty="0" smtClean="0"/>
              <a:t>الارشفة الالكترونية </a:t>
            </a:r>
            <a:r>
              <a:rPr lang="ar-SA" dirty="0"/>
              <a:t>العالمية. </a:t>
            </a:r>
            <a:endParaRPr lang="ar-SA" dirty="0" smtClean="0"/>
          </a:p>
          <a:p>
            <a:r>
              <a:rPr lang="ar-SA" dirty="0" smtClean="0"/>
              <a:t>• </a:t>
            </a:r>
            <a:r>
              <a:rPr lang="ar-SA" dirty="0"/>
              <a:t>أجهزة الطباعة والتصوير. </a:t>
            </a:r>
            <a:endParaRPr lang="ar-SA" dirty="0" smtClean="0"/>
          </a:p>
          <a:p>
            <a:r>
              <a:rPr lang="ar-SA" dirty="0" smtClean="0"/>
              <a:t>• </a:t>
            </a:r>
            <a:r>
              <a:rPr lang="ar-SA" dirty="0"/>
              <a:t>أجهزة حفظ الوثائق </a:t>
            </a:r>
            <a:r>
              <a:rPr lang="ar-SA" dirty="0" smtClean="0"/>
              <a:t>الالية </a:t>
            </a:r>
            <a:r>
              <a:rPr lang="ar-SA" dirty="0"/>
              <a:t>للنقل والحفظ. </a:t>
            </a:r>
            <a:endParaRPr lang="ar-SA" dirty="0" smtClean="0"/>
          </a:p>
          <a:p>
            <a:r>
              <a:rPr lang="ar-SA" dirty="0" smtClean="0"/>
              <a:t>• </a:t>
            </a:r>
            <a:r>
              <a:rPr lang="ar-SA" dirty="0"/>
              <a:t>أجهزة ترقيم متصلة بالحاسب اآللي. </a:t>
            </a:r>
            <a:endParaRPr lang="ar-SA" dirty="0" smtClean="0"/>
          </a:p>
          <a:p>
            <a:r>
              <a:rPr lang="ar-SA" dirty="0" smtClean="0"/>
              <a:t>• </a:t>
            </a:r>
            <a:r>
              <a:rPr lang="ar-SA" dirty="0"/>
              <a:t>أجهزة نسخ </a:t>
            </a:r>
            <a:r>
              <a:rPr lang="ar-SA" dirty="0" smtClean="0"/>
              <a:t>الاقراص والافلام</a:t>
            </a:r>
            <a:r>
              <a:rPr lang="ar-SA" dirty="0"/>
              <a:t>. </a:t>
            </a:r>
            <a:endParaRPr lang="ar-SA" dirty="0" smtClean="0"/>
          </a:p>
          <a:p>
            <a:r>
              <a:rPr lang="ar-SA" dirty="0" smtClean="0"/>
              <a:t>• </a:t>
            </a:r>
            <a:r>
              <a:rPr lang="ar-SA" dirty="0"/>
              <a:t>أجهزة طباعة النسخ للمستفيدين. </a:t>
            </a:r>
            <a:endParaRPr lang="ar-SA" dirty="0" smtClean="0"/>
          </a:p>
          <a:p>
            <a:r>
              <a:rPr lang="ar-SA" dirty="0" smtClean="0"/>
              <a:t>• </a:t>
            </a:r>
            <a:r>
              <a:rPr lang="ar-SA" dirty="0"/>
              <a:t>أجهزة المسح </a:t>
            </a:r>
            <a:r>
              <a:rPr lang="ar-SA" dirty="0" smtClean="0"/>
              <a:t>الالكتروني.</a:t>
            </a:r>
            <a:endParaRPr lang="ar-SA" dirty="0"/>
          </a:p>
        </p:txBody>
      </p:sp>
    </p:spTree>
    <p:extLst>
      <p:ext uri="{BB962C8B-B14F-4D97-AF65-F5344CB8AC3E}">
        <p14:creationId xmlns:p14="http://schemas.microsoft.com/office/powerpoint/2010/main" val="1296115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latin typeface="Andalus" panose="02020603050405020304" pitchFamily="18" charset="-78"/>
                <a:cs typeface="Andalus" panose="02020603050405020304" pitchFamily="18" charset="-78"/>
              </a:rPr>
              <a:t>انواع </a:t>
            </a:r>
            <a:r>
              <a:rPr lang="ar-SA" dirty="0">
                <a:latin typeface="Andalus" panose="02020603050405020304" pitchFamily="18" charset="-78"/>
                <a:cs typeface="Andalus" panose="02020603050405020304" pitchFamily="18" charset="-78"/>
              </a:rPr>
              <a:t>المستندات المحاسبية:</a:t>
            </a:r>
          </a:p>
        </p:txBody>
      </p:sp>
      <p:sp>
        <p:nvSpPr>
          <p:cNvPr id="3" name="Content Placeholder 2"/>
          <p:cNvSpPr>
            <a:spLocks noGrp="1"/>
          </p:cNvSpPr>
          <p:nvPr>
            <p:ph idx="1"/>
          </p:nvPr>
        </p:nvSpPr>
        <p:spPr>
          <a:xfrm>
            <a:off x="677334" y="1449977"/>
            <a:ext cx="8596668" cy="4591385"/>
          </a:xfrm>
        </p:spPr>
        <p:txBody>
          <a:bodyPr/>
          <a:lstStyle/>
          <a:p>
            <a:r>
              <a:rPr lang="ar-SA" dirty="0" smtClean="0"/>
              <a:t>أولاً: </a:t>
            </a:r>
            <a:r>
              <a:rPr lang="ar-SA" dirty="0"/>
              <a:t>مستندات مباشرة: </a:t>
            </a:r>
            <a:endParaRPr lang="ar-SA" dirty="0" smtClean="0"/>
          </a:p>
          <a:p>
            <a:r>
              <a:rPr lang="ar-SA" dirty="0" smtClean="0"/>
              <a:t>وهي </a:t>
            </a:r>
            <a:r>
              <a:rPr lang="ar-SA" dirty="0"/>
              <a:t>المستندات التي يتم إعدادها من قبل المنشأة مباشرة, وتعتبر المصدر الرئيسي للتسجيل في الدفاتر المحاسبية, وهي كما يلي</a:t>
            </a:r>
            <a:r>
              <a:rPr lang="ar-SA" dirty="0" smtClean="0"/>
              <a:t>:</a:t>
            </a:r>
          </a:p>
          <a:p>
            <a:r>
              <a:rPr lang="ar-SA" dirty="0"/>
              <a:t>مستند القبض: وهو مستند تقوم المنشأة بإعداده عندما تحصل على مبلغ نقدي من العميل سواء كان المبلغ نقدي أو بشيك مسحوب على البنك, ويحصل الدافع على نسخة منه وتبقى النسخ </a:t>
            </a:r>
            <a:r>
              <a:rPr lang="ar-SA" dirty="0" smtClean="0"/>
              <a:t>الاخرى </a:t>
            </a:r>
            <a:r>
              <a:rPr lang="ar-SA" dirty="0"/>
              <a:t>في المنشأة لتسجيل العملية المالية في الدفاتر </a:t>
            </a:r>
            <a:r>
              <a:rPr lang="ar-SA" dirty="0" smtClean="0"/>
              <a:t>المحاسبية</a:t>
            </a:r>
            <a:r>
              <a:rPr lang="ar-SA" dirty="0"/>
              <a:t>, وهذا نموذج </a:t>
            </a:r>
            <a:r>
              <a:rPr lang="ar-SA" dirty="0" smtClean="0"/>
              <a:t>لمستند القبض.</a:t>
            </a:r>
          </a:p>
          <a:p>
            <a:r>
              <a:rPr lang="ar-SA" dirty="0"/>
              <a:t>مستند الصرف: وهو مستند تقوم المنشأة بإعداده عندما تقوم المنشأة بدفع المبالغ النقدية أو عند تسديد حسابها سواء كان التسديد نقدي أو بشيك مسحوب على البنك, ويحصل المستلم للمبلغ على نسخة منه بعد أن يقوم بتوقيع </a:t>
            </a:r>
            <a:r>
              <a:rPr lang="ar-SA" dirty="0" smtClean="0"/>
              <a:t>استلامه </a:t>
            </a:r>
            <a:r>
              <a:rPr lang="ar-SA" dirty="0"/>
              <a:t>على المستند, والنسخ </a:t>
            </a:r>
            <a:r>
              <a:rPr lang="ar-SA" dirty="0" smtClean="0"/>
              <a:t>الاخرى </a:t>
            </a:r>
            <a:r>
              <a:rPr lang="ar-SA" dirty="0"/>
              <a:t>تبقى في المنشأة لتسجيل العملية المالية, وهذا نموذج لمستند صرف</a:t>
            </a:r>
            <a:r>
              <a:rPr lang="ar-SA" dirty="0" smtClean="0"/>
              <a:t>.</a:t>
            </a:r>
          </a:p>
          <a:p>
            <a:r>
              <a:rPr lang="ar-SA" dirty="0"/>
              <a:t>مستند القيد: وهو مستند تقوم المنشأة بإعداده عند حدوث عملية مالية ال تتضمن مدفوعات أو مقبوضات, ليتم تسجيل العملية المالية بعد ذلك في الدفاتر المحاسبية, مثل عملية البيع </a:t>
            </a:r>
            <a:r>
              <a:rPr lang="ar-SA" dirty="0" smtClean="0"/>
              <a:t>الاجل </a:t>
            </a:r>
            <a:r>
              <a:rPr lang="ar-SA" dirty="0"/>
              <a:t>على الحساب. </a:t>
            </a:r>
          </a:p>
        </p:txBody>
      </p:sp>
    </p:spTree>
    <p:extLst>
      <p:ext uri="{BB962C8B-B14F-4D97-AF65-F5344CB8AC3E}">
        <p14:creationId xmlns:p14="http://schemas.microsoft.com/office/powerpoint/2010/main" val="2632675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2000"/>
          </a:xfrm>
        </p:spPr>
        <p:txBody>
          <a:bodyPr/>
          <a:lstStyle/>
          <a:p>
            <a:pPr algn="r"/>
            <a:r>
              <a:rPr lang="ar-SA" dirty="0" smtClean="0">
                <a:latin typeface="Arial" panose="020B0604020202020204" pitchFamily="34" charset="0"/>
                <a:cs typeface="Arial" panose="020B0604020202020204" pitchFamily="34" charset="0"/>
              </a:rPr>
              <a:t>ثانياً: مستندات غير مباشرة.</a:t>
            </a:r>
            <a:endParaRPr lang="ar-SA"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214846"/>
            <a:ext cx="8596668" cy="5852159"/>
          </a:xfrm>
        </p:spPr>
        <p:txBody>
          <a:bodyPr/>
          <a:lstStyle/>
          <a:p>
            <a:pPr algn="just"/>
            <a:r>
              <a:rPr lang="ar-SA" sz="2000" dirty="0">
                <a:latin typeface="Arial" panose="020B0604020202020204" pitchFamily="34" charset="0"/>
                <a:cs typeface="Arial" panose="020B0604020202020204" pitchFamily="34" charset="0"/>
              </a:rPr>
              <a:t>وهي المستندات التي يتم إرفاقها أو تعزيزها مع المستندات المباشرة كوسيلة إثبات للعملية المالية, وهي </a:t>
            </a:r>
            <a:r>
              <a:rPr lang="ar-SA" sz="2000" dirty="0" smtClean="0">
                <a:latin typeface="Arial" panose="020B0604020202020204" pitchFamily="34" charset="0"/>
                <a:cs typeface="Arial" panose="020B0604020202020204" pitchFamily="34" charset="0"/>
              </a:rPr>
              <a:t>كالاتي:</a:t>
            </a:r>
          </a:p>
          <a:p>
            <a:pPr algn="just"/>
            <a:r>
              <a:rPr lang="ar-SA" sz="2000" b="1" u="sng" dirty="0">
                <a:latin typeface="Arial" panose="020B0604020202020204" pitchFamily="34" charset="0"/>
                <a:cs typeface="Arial" panose="020B0604020202020204" pitchFamily="34" charset="0"/>
              </a:rPr>
              <a:t>الفاتورة:</a:t>
            </a:r>
            <a:r>
              <a:rPr lang="ar-SA" sz="2000" b="1" dirty="0">
                <a:latin typeface="Arial" panose="020B0604020202020204" pitchFamily="34" charset="0"/>
                <a:cs typeface="Arial" panose="020B0604020202020204" pitchFamily="34" charset="0"/>
              </a:rPr>
              <a:t> </a:t>
            </a:r>
            <a:r>
              <a:rPr lang="ar-SA" sz="2000" dirty="0">
                <a:latin typeface="Arial" panose="020B0604020202020204" pitchFamily="34" charset="0"/>
                <a:cs typeface="Arial" panose="020B0604020202020204" pitchFamily="34" charset="0"/>
              </a:rPr>
              <a:t>هو كشف يقوم البائع بإعداده والذي يتضمن بيان تفصيلي بالخدمة المقدمة او البضاعة المباعة وكميتها وقيمتها </a:t>
            </a:r>
            <a:r>
              <a:rPr lang="ar-SA" sz="2000" dirty="0" smtClean="0">
                <a:latin typeface="Arial" panose="020B0604020202020204" pitchFamily="34" charset="0"/>
                <a:cs typeface="Arial" panose="020B0604020202020204" pitchFamily="34" charset="0"/>
              </a:rPr>
              <a:t>الاجمالية </a:t>
            </a:r>
            <a:r>
              <a:rPr lang="ar-SA" sz="2000" dirty="0">
                <a:latin typeface="Arial" panose="020B0604020202020204" pitchFamily="34" charset="0"/>
                <a:cs typeface="Arial" panose="020B0604020202020204" pitchFamily="34" charset="0"/>
              </a:rPr>
              <a:t>وغيرها, وتعتبر الفاتورة بالنسبة للبائع فاتورة مبيعات وبالنسبة للمشتري تعتبر فاتورة مشتريات</a:t>
            </a:r>
            <a:r>
              <a:rPr lang="ar-SA" sz="2000" dirty="0" smtClean="0">
                <a:latin typeface="Arial" panose="020B0604020202020204" pitchFamily="34" charset="0"/>
                <a:cs typeface="Arial" panose="020B0604020202020204" pitchFamily="34" charset="0"/>
              </a:rPr>
              <a:t>.</a:t>
            </a:r>
          </a:p>
          <a:p>
            <a:pPr algn="just"/>
            <a:r>
              <a:rPr lang="ar-SA" sz="2000" b="1" u="sng" dirty="0">
                <a:latin typeface="Arial" panose="020B0604020202020204" pitchFamily="34" charset="0"/>
                <a:cs typeface="Arial" panose="020B0604020202020204" pitchFamily="34" charset="0"/>
              </a:rPr>
              <a:t>الشيك: </a:t>
            </a:r>
            <a:r>
              <a:rPr lang="ar-SA" sz="2000" dirty="0">
                <a:latin typeface="Arial" panose="020B0604020202020204" pitchFamily="34" charset="0"/>
                <a:cs typeface="Arial" panose="020B0604020202020204" pitchFamily="34" charset="0"/>
              </a:rPr>
              <a:t>هي صك مكتوب تتضمن أمرا موجه إلى البنك من صاحب الحساب البنكي </a:t>
            </a:r>
            <a:r>
              <a:rPr lang="ar-SA" sz="2000" dirty="0" smtClean="0">
                <a:latin typeface="Arial" panose="020B0604020202020204" pitchFamily="34" charset="0"/>
                <a:cs typeface="Arial" panose="020B0604020202020204" pitchFamily="34" charset="0"/>
              </a:rPr>
              <a:t>(الساحب) </a:t>
            </a:r>
            <a:r>
              <a:rPr lang="ar-SA" sz="2000" dirty="0">
                <a:latin typeface="Arial" panose="020B0604020202020204" pitchFamily="34" charset="0"/>
                <a:cs typeface="Arial" panose="020B0604020202020204" pitchFamily="34" charset="0"/>
              </a:rPr>
              <a:t>بان يدفع مبلغ من المال إلى طرف ثالث يسمى المستفيد, فعندما يستلم المستفيد هذا الشيك من قبل صاحب الحساب البنكي يذهب فيه إلى البنك ويقوم البنك بعد إذن بدفع المبلغ إلى المستفيد بعد خصم المبلغ من حساب الساحب</a:t>
            </a:r>
            <a:r>
              <a:rPr lang="ar-SA" sz="2000" dirty="0" smtClean="0">
                <a:latin typeface="Arial" panose="020B0604020202020204" pitchFamily="34" charset="0"/>
                <a:cs typeface="Arial" panose="020B0604020202020204" pitchFamily="34" charset="0"/>
              </a:rPr>
              <a:t>.</a:t>
            </a:r>
          </a:p>
          <a:p>
            <a:pPr algn="just"/>
            <a:r>
              <a:rPr lang="ar-SA" sz="2000" b="1" u="sng" dirty="0">
                <a:latin typeface="Arial" panose="020B0604020202020204" pitchFamily="34" charset="0"/>
                <a:cs typeface="Arial" panose="020B0604020202020204" pitchFamily="34" charset="0"/>
              </a:rPr>
              <a:t>الكمبيالة: </a:t>
            </a:r>
            <a:r>
              <a:rPr lang="ar-SA" sz="2000" dirty="0">
                <a:latin typeface="Arial" panose="020B0604020202020204" pitchFamily="34" charset="0"/>
                <a:cs typeface="Arial" panose="020B0604020202020204" pitchFamily="34" charset="0"/>
              </a:rPr>
              <a:t>هو تعهد مكتوب يتعهد فيه شخص ما بان يدفع مبلغ معين في تاريخ معين لشخص آخر يسمى المستفيد, وقد يكون هنالك كفيل أو كفيلين حسب الحاجة</a:t>
            </a:r>
            <a:r>
              <a:rPr lang="ar-SA" sz="2000" dirty="0" smtClean="0">
                <a:latin typeface="Arial" panose="020B0604020202020204" pitchFamily="34" charset="0"/>
                <a:cs typeface="Arial" panose="020B0604020202020204" pitchFamily="34" charset="0"/>
              </a:rPr>
              <a:t>.</a:t>
            </a:r>
          </a:p>
          <a:p>
            <a:pPr algn="just"/>
            <a:r>
              <a:rPr lang="ar-SA" sz="2000" b="1" u="sng" dirty="0" smtClean="0">
                <a:latin typeface="Arial" panose="020B0604020202020204" pitchFamily="34" charset="0"/>
                <a:cs typeface="Arial" panose="020B0604020202020204" pitchFamily="34" charset="0"/>
              </a:rPr>
              <a:t>الاشعار </a:t>
            </a:r>
            <a:r>
              <a:rPr lang="ar-SA" sz="2000" b="1" u="sng" dirty="0">
                <a:latin typeface="Arial" panose="020B0604020202020204" pitchFamily="34" charset="0"/>
                <a:cs typeface="Arial" panose="020B0604020202020204" pitchFamily="34" charset="0"/>
              </a:rPr>
              <a:t>المدين: </a:t>
            </a:r>
            <a:r>
              <a:rPr lang="ar-SA" sz="2000" dirty="0">
                <a:latin typeface="Arial" panose="020B0604020202020204" pitchFamily="34" charset="0"/>
                <a:cs typeface="Arial" panose="020B0604020202020204" pitchFamily="34" charset="0"/>
              </a:rPr>
              <a:t>هي ورقة ترسلها المنشأة إلى العميل إلعالمه بان قيمة المطالبة المستحقة قد زادت نتيجة تقديم خدمة إضافية أو لحصول خطا ما. </a:t>
            </a:r>
            <a:endParaRPr lang="ar-SA" sz="2000" dirty="0" smtClean="0">
              <a:latin typeface="Arial" panose="020B0604020202020204" pitchFamily="34" charset="0"/>
              <a:cs typeface="Arial" panose="020B0604020202020204" pitchFamily="34" charset="0"/>
            </a:endParaRPr>
          </a:p>
          <a:p>
            <a:pPr algn="just"/>
            <a:r>
              <a:rPr lang="ar-SA" sz="2000" b="1" u="sng" dirty="0">
                <a:latin typeface="Arial" panose="020B0604020202020204" pitchFamily="34" charset="0"/>
                <a:cs typeface="Arial" panose="020B0604020202020204" pitchFamily="34" charset="0"/>
              </a:rPr>
              <a:t>كشف </a:t>
            </a:r>
            <a:r>
              <a:rPr lang="ar-SA" sz="2000" b="1" u="sng" dirty="0" smtClean="0">
                <a:latin typeface="Arial" panose="020B0604020202020204" pitchFamily="34" charset="0"/>
                <a:cs typeface="Arial" panose="020B0604020202020204" pitchFamily="34" charset="0"/>
              </a:rPr>
              <a:t>الحساب: </a:t>
            </a:r>
            <a:r>
              <a:rPr lang="ar-SA" sz="2000" dirty="0" smtClean="0">
                <a:latin typeface="Arial" panose="020B0604020202020204" pitchFamily="34" charset="0"/>
                <a:cs typeface="Arial" panose="020B0604020202020204" pitchFamily="34" charset="0"/>
              </a:rPr>
              <a:t>هو </a:t>
            </a:r>
            <a:r>
              <a:rPr lang="ar-SA" sz="2000" dirty="0">
                <a:latin typeface="Arial" panose="020B0604020202020204" pitchFamily="34" charset="0"/>
                <a:cs typeface="Arial" panose="020B0604020202020204" pitchFamily="34" charset="0"/>
              </a:rPr>
              <a:t>كشف تقوم المنشأة بإعداده وإرساله إلى </a:t>
            </a:r>
            <a:r>
              <a:rPr lang="ar-SA" sz="2000" dirty="0" smtClean="0">
                <a:latin typeface="Arial" panose="020B0604020202020204" pitchFamily="34" charset="0"/>
                <a:cs typeface="Arial" panose="020B0604020202020204" pitchFamily="34" charset="0"/>
              </a:rPr>
              <a:t>العملاء </a:t>
            </a:r>
            <a:r>
              <a:rPr lang="ar-SA" sz="2000" dirty="0">
                <a:latin typeface="Arial" panose="020B0604020202020204" pitchFamily="34" charset="0"/>
                <a:cs typeface="Arial" panose="020B0604020202020204" pitchFamily="34" charset="0"/>
              </a:rPr>
              <a:t>لديها يظهر فيه الرصيد المستحق والحركات المدينة والدائنة التي حصلت خالل فترة مالية معينة.</a:t>
            </a:r>
            <a:endParaRPr lang="ar-SA" sz="2000" dirty="0" smtClean="0">
              <a:latin typeface="Arial" panose="020B0604020202020204" pitchFamily="34" charset="0"/>
              <a:cs typeface="Arial" panose="020B0604020202020204" pitchFamily="34" charset="0"/>
            </a:endParaRPr>
          </a:p>
          <a:p>
            <a:endParaRPr lang="ar-SA" dirty="0"/>
          </a:p>
        </p:txBody>
      </p:sp>
    </p:spTree>
    <p:extLst>
      <p:ext uri="{BB962C8B-B14F-4D97-AF65-F5344CB8AC3E}">
        <p14:creationId xmlns:p14="http://schemas.microsoft.com/office/powerpoint/2010/main" val="3204435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400" dirty="0">
                <a:latin typeface="Arabic Typesetting" panose="03020402040406030203" pitchFamily="66" charset="-78"/>
                <a:cs typeface="Arabic Typesetting" panose="03020402040406030203" pitchFamily="66" charset="-78"/>
              </a:rPr>
              <a:t>مراحل </a:t>
            </a:r>
            <a:r>
              <a:rPr lang="ar-SA" sz="4400" dirty="0" smtClean="0">
                <a:latin typeface="Arabic Typesetting" panose="03020402040406030203" pitchFamily="66" charset="-78"/>
                <a:cs typeface="Arabic Typesetting" panose="03020402040406030203" pitchFamily="66" charset="-78"/>
              </a:rPr>
              <a:t>الارشفة الالكترونية:</a:t>
            </a:r>
            <a:endParaRPr lang="ar-SA" sz="44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p:txBody>
          <a:bodyPr/>
          <a:lstStyle/>
          <a:p>
            <a:r>
              <a:rPr lang="ar-SA" dirty="0"/>
              <a:t>تنقسم مراحل </a:t>
            </a:r>
            <a:r>
              <a:rPr lang="ar-SA" dirty="0" smtClean="0"/>
              <a:t>الارشفة </a:t>
            </a:r>
            <a:r>
              <a:rPr lang="ar-SA" dirty="0"/>
              <a:t>إلى مرحلتين أساسيتين، وهما: </a:t>
            </a:r>
            <a:endParaRPr lang="ar-SA" dirty="0" smtClean="0"/>
          </a:p>
          <a:p>
            <a:r>
              <a:rPr lang="ar-SA" dirty="0" smtClean="0"/>
              <a:t>أولاً: </a:t>
            </a:r>
            <a:r>
              <a:rPr lang="ar-SA" dirty="0"/>
              <a:t>مرحلة التخطيط </a:t>
            </a:r>
            <a:r>
              <a:rPr lang="ar-SA" dirty="0" smtClean="0"/>
              <a:t>للارشفة الالكترونية </a:t>
            </a:r>
            <a:r>
              <a:rPr lang="ar-SA" dirty="0"/>
              <a:t>وتشمل: </a:t>
            </a:r>
            <a:endParaRPr lang="ar-SA" dirty="0" smtClean="0"/>
          </a:p>
          <a:p>
            <a:r>
              <a:rPr lang="ar-SA" dirty="0" smtClean="0"/>
              <a:t>• </a:t>
            </a:r>
            <a:r>
              <a:rPr lang="ar-SA" dirty="0"/>
              <a:t>مرحلة الدراسة والمسح: حيث يتم حصر الوثائق المراد أرشفتها. </a:t>
            </a:r>
            <a:endParaRPr lang="ar-SA" dirty="0" smtClean="0"/>
          </a:p>
          <a:p>
            <a:r>
              <a:rPr lang="ar-SA" dirty="0" smtClean="0"/>
              <a:t>• </a:t>
            </a:r>
            <a:r>
              <a:rPr lang="ar-SA" dirty="0"/>
              <a:t>مرحلة التحليل: يتم تحديد </a:t>
            </a:r>
            <a:r>
              <a:rPr lang="ar-SA" dirty="0" smtClean="0"/>
              <a:t>الاولية </a:t>
            </a:r>
            <a:r>
              <a:rPr lang="ar-SA" dirty="0"/>
              <a:t>في تحويل المعلومات والبيانات من على الورق لتصبح إلكترونية. </a:t>
            </a:r>
            <a:endParaRPr lang="ar-SA" dirty="0" smtClean="0"/>
          </a:p>
          <a:p>
            <a:r>
              <a:rPr lang="ar-SA" dirty="0" smtClean="0"/>
              <a:t>• </a:t>
            </a:r>
            <a:r>
              <a:rPr lang="ar-SA" dirty="0"/>
              <a:t>مرحلة بناء الخطة: حيث يتم وضع الخطة والشكل الذي سوف يتم </a:t>
            </a:r>
            <a:r>
              <a:rPr lang="ar-SA" dirty="0" smtClean="0"/>
              <a:t>الارشفة </a:t>
            </a:r>
            <a:r>
              <a:rPr lang="ar-SA" dirty="0"/>
              <a:t>فيه. </a:t>
            </a:r>
            <a:endParaRPr lang="ar-SA" dirty="0" smtClean="0"/>
          </a:p>
          <a:p>
            <a:r>
              <a:rPr lang="ar-SA" dirty="0" smtClean="0"/>
              <a:t>• </a:t>
            </a:r>
            <a:r>
              <a:rPr lang="ar-SA" dirty="0"/>
              <a:t>مرحلة اختيار البرمجيات: يتم بها تحديد </a:t>
            </a:r>
            <a:r>
              <a:rPr lang="ar-SA" dirty="0" smtClean="0"/>
              <a:t>الاجهزة </a:t>
            </a:r>
            <a:r>
              <a:rPr lang="ar-SA" dirty="0"/>
              <a:t>التي سوف يتم استخدامها في هذه </a:t>
            </a:r>
            <a:r>
              <a:rPr lang="ar-SA" dirty="0" smtClean="0"/>
              <a:t>العملية.</a:t>
            </a:r>
            <a:endParaRPr lang="ar-SA" dirty="0"/>
          </a:p>
        </p:txBody>
      </p:sp>
    </p:spTree>
    <p:extLst>
      <p:ext uri="{BB962C8B-B14F-4D97-AF65-F5344CB8AC3E}">
        <p14:creationId xmlns:p14="http://schemas.microsoft.com/office/powerpoint/2010/main" val="25139272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142</TotalTime>
  <Words>1425</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Aldhabi</vt:lpstr>
      <vt:lpstr>Andalus</vt:lpstr>
      <vt:lpstr>Arabic Typesetting</vt:lpstr>
      <vt:lpstr>Arial</vt:lpstr>
      <vt:lpstr>Castellar</vt:lpstr>
      <vt:lpstr>Tahoma</vt:lpstr>
      <vt:lpstr>Trebuchet MS</vt:lpstr>
      <vt:lpstr>Wingdings 3</vt:lpstr>
      <vt:lpstr>Facet</vt:lpstr>
      <vt:lpstr>الارشفة المحاسبية </vt:lpstr>
      <vt:lpstr>مفهوم  (الارشفة والمستندات المحاسبية)</vt:lpstr>
      <vt:lpstr>اهمية المستندات المحاسبية .</vt:lpstr>
      <vt:lpstr>انواع الارشفة. تنقسم الارشفة الى نوعان . </vt:lpstr>
      <vt:lpstr>ثانياً: الحفظ الالى والارشفة بواسطة الحاسب .</vt:lpstr>
      <vt:lpstr>متطلبات الارشفة الالكترونية .</vt:lpstr>
      <vt:lpstr>انواع المستندات المحاسبية:</vt:lpstr>
      <vt:lpstr>ثانياً: مستندات غير مباشرة.</vt:lpstr>
      <vt:lpstr>مراحل الارشفة الالكترونية:</vt:lpstr>
      <vt:lpstr>المراحل التنفيذية للارشفة وتشمل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الارشفة الورقية والارشفة الالكترونية</dc:title>
  <dc:creator>DELL</dc:creator>
  <cp:lastModifiedBy>DELL</cp:lastModifiedBy>
  <cp:revision>20</cp:revision>
  <cp:lastPrinted>2023-09-09T09:48:12Z</cp:lastPrinted>
  <dcterms:created xsi:type="dcterms:W3CDTF">2023-09-07T13:05:52Z</dcterms:created>
  <dcterms:modified xsi:type="dcterms:W3CDTF">2023-09-09T09:50:10Z</dcterms:modified>
</cp:coreProperties>
</file>