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6" r:id="rId3"/>
    <p:sldId id="257" r:id="rId4"/>
    <p:sldId id="261" r:id="rId5"/>
    <p:sldId id="258" r:id="rId6"/>
    <p:sldId id="259" r:id="rId7"/>
    <p:sldId id="260" r:id="rId8"/>
    <p:sldId id="262"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a:xfrm>
            <a:off x="5332412" y="5883275"/>
            <a:ext cx="4324044" cy="365125"/>
          </a:xfrm>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274778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8E6631A-7480-46F2-8F39-CFA58A017E03}" type="datetimeFigureOut">
              <a:rPr lang="ar-SA" smtClean="0"/>
              <a:t>26/11/1444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1002525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475755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863609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35121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2847414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203935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1330084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3985125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10951856" y="5867131"/>
            <a:ext cx="551167" cy="365125"/>
          </a:xfrm>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3705684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8E6631A-7480-46F2-8F39-CFA58A017E03}" type="datetimeFigureOut">
              <a:rPr lang="ar-SA" smtClean="0"/>
              <a:t>26/11/1444</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1881774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E6631A-7480-46F2-8F39-CFA58A017E03}" type="datetimeFigureOut">
              <a:rPr lang="ar-SA" smtClean="0"/>
              <a:t>26/11/1444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24685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E6631A-7480-46F2-8F39-CFA58A017E03}" type="datetimeFigureOut">
              <a:rPr lang="ar-SA" smtClean="0"/>
              <a:t>26/11/1444</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3140831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E6631A-7480-46F2-8F39-CFA58A017E03}" type="datetimeFigureOut">
              <a:rPr lang="ar-SA" smtClean="0"/>
              <a:t>26/11/1444</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3416273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6631A-7480-46F2-8F39-CFA58A017E03}" type="datetimeFigureOut">
              <a:rPr lang="ar-SA" smtClean="0"/>
              <a:t>26/11/1444</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1938321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8E6631A-7480-46F2-8F39-CFA58A017E03}" type="datetimeFigureOut">
              <a:rPr lang="ar-SA" smtClean="0"/>
              <a:t>26/11/1444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4207237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8E6631A-7480-46F2-8F39-CFA58A017E03}" type="datetimeFigureOut">
              <a:rPr lang="ar-SA" smtClean="0"/>
              <a:t>26/11/1444</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8D3E45FA-DBA9-472A-83AF-54124CBC8F1F}" type="slidenum">
              <a:rPr lang="ar-SA" smtClean="0"/>
              <a:t>‹#›</a:t>
            </a:fld>
            <a:endParaRPr lang="ar-SA"/>
          </a:p>
        </p:txBody>
      </p:sp>
    </p:spTree>
    <p:extLst>
      <p:ext uri="{BB962C8B-B14F-4D97-AF65-F5344CB8AC3E}">
        <p14:creationId xmlns:p14="http://schemas.microsoft.com/office/powerpoint/2010/main" val="68340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8E6631A-7480-46F2-8F39-CFA58A017E03}" type="datetimeFigureOut">
              <a:rPr lang="ar-SA" smtClean="0"/>
              <a:t>26/11/1444</a:t>
            </a:fld>
            <a:endParaRPr lang="ar-S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S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D3E45FA-DBA9-472A-83AF-54124CBC8F1F}" type="slidenum">
              <a:rPr lang="ar-SA" smtClean="0"/>
              <a:t>‹#›</a:t>
            </a:fld>
            <a:endParaRPr lang="ar-SA"/>
          </a:p>
        </p:txBody>
      </p:sp>
    </p:spTree>
    <p:extLst>
      <p:ext uri="{BB962C8B-B14F-4D97-AF65-F5344CB8AC3E}">
        <p14:creationId xmlns:p14="http://schemas.microsoft.com/office/powerpoint/2010/main" val="2753138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5.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latin typeface="Andalus" panose="02020603050405020304" pitchFamily="18" charset="-78"/>
                <a:cs typeface="Andalus" panose="02020603050405020304" pitchFamily="18" charset="-78"/>
              </a:rPr>
              <a:t>شركة مرسى الامداد للشحن والتخليص الجمركى</a:t>
            </a:r>
            <a:endParaRPr lang="ar-SA"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p:txBody>
          <a:bodyPr>
            <a:normAutofit/>
          </a:bodyPr>
          <a:lstStyle/>
          <a:p>
            <a:pPr algn="ctr"/>
            <a:r>
              <a:rPr lang="ar-SA" sz="7200" dirty="0" smtClean="0">
                <a:latin typeface="Andalus" panose="02020603050405020304" pitchFamily="18" charset="-78"/>
                <a:cs typeface="Andalus" panose="02020603050405020304" pitchFamily="18" charset="-78"/>
              </a:rPr>
              <a:t>قسم الحسابات</a:t>
            </a:r>
            <a:endParaRPr lang="ar-SA" sz="7200" dirty="0">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1426760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707689" cy="1876698"/>
          </a:xfrm>
        </p:spPr>
        <p:txBody>
          <a:bodyPr>
            <a:normAutofit/>
          </a:bodyPr>
          <a:lstStyle/>
          <a:p>
            <a:pPr algn="r"/>
            <a:r>
              <a:rPr lang="ar-SA" sz="1800" dirty="0" smtClean="0"/>
              <a:t>ثم بعد تعبئة جميع البيانات نقوم باضافة الاصناف او الخدمات المقدمة للعميل من خلال النقر علي اضافة صنف جديد ثم ستظهر لك هذه القائمة الموضحة ادناه ومن ثم يتم تحديد نوع الصنف وهو الخدمة ثم رمز الصنف وهي الخدمة المقدمة من الشركة للعميل ثم الكمية والسعر .</a:t>
            </a:r>
            <a:br>
              <a:rPr lang="ar-SA" sz="1800" dirty="0" smtClean="0"/>
            </a:br>
            <a:r>
              <a:rPr lang="ar-SA" sz="1800" dirty="0" smtClean="0"/>
              <a:t> وبعد تعبئة كل الحقول المطلوبة يتم النقر علي زر موافق للحفظ وهذه</a:t>
            </a:r>
            <a:br>
              <a:rPr lang="ar-SA" sz="1800" dirty="0" smtClean="0"/>
            </a:br>
            <a:r>
              <a:rPr lang="ar-SA" sz="1800" dirty="0" smtClean="0"/>
              <a:t>الخطوات تتم عند كل اضافة صنف جديد.</a:t>
            </a:r>
            <a:endParaRPr lang="ar-SA" sz="1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4311" y="888274"/>
            <a:ext cx="4145780" cy="988424"/>
          </a:xfr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7623" y="1876699"/>
            <a:ext cx="9984377" cy="4981302"/>
          </a:xfrm>
          <a:prstGeom prst="rect">
            <a:avLst/>
          </a:prstGeom>
        </p:spPr>
      </p:pic>
    </p:spTree>
    <p:extLst>
      <p:ext uri="{BB962C8B-B14F-4D97-AF65-F5344CB8AC3E}">
        <p14:creationId xmlns:p14="http://schemas.microsoft.com/office/powerpoint/2010/main" val="164730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707689" cy="2438399"/>
          </a:xfrm>
        </p:spPr>
        <p:txBody>
          <a:bodyPr>
            <a:noAutofit/>
          </a:bodyPr>
          <a:lstStyle/>
          <a:p>
            <a:pPr algn="r"/>
            <a:r>
              <a:rPr lang="ar-SA" sz="2000" dirty="0" smtClean="0">
                <a:latin typeface="Agency FB" panose="020B0503020202020204" pitchFamily="34" charset="0"/>
              </a:rPr>
              <a:t>وبعد تعبئة كل الحقول الموجودة بالفاتورة واضافة الاصناف او الخدمات يتم حفظ الفاتورة اما علي ايرادات الشحن او ايرادات التخليص علي حسب نوع الخدمات المقدمة للعميل ثم يتم طباعة الفاتورة وختمها بختم الشركة وعمل </a:t>
            </a:r>
            <a:r>
              <a:rPr lang="en-US" sz="2000" dirty="0" smtClean="0">
                <a:latin typeface="Agency FB" panose="020B0503020202020204" pitchFamily="34" charset="0"/>
              </a:rPr>
              <a:t>SCAN</a:t>
            </a:r>
            <a:r>
              <a:rPr lang="ar-SA" sz="2000" dirty="0" smtClean="0">
                <a:latin typeface="Agency FB" panose="020B0503020202020204" pitchFamily="34" charset="0"/>
              </a:rPr>
              <a:t>للفاتورة بمرفقاتها وحفظها علي الكمبيوتر في الارشيف ثم بعد ذلك يتم تصوير الفاتورة والمرفقات للارشيف وارفاقها مع قيود اليومية </a:t>
            </a:r>
            <a:br>
              <a:rPr lang="ar-SA" sz="2000" dirty="0" smtClean="0">
                <a:latin typeface="Agency FB" panose="020B0503020202020204" pitchFamily="34" charset="0"/>
              </a:rPr>
            </a:br>
            <a:r>
              <a:rPr lang="ar-SA" sz="2000" dirty="0" smtClean="0">
                <a:latin typeface="Agency FB" panose="020B0503020202020204" pitchFamily="34" charset="0"/>
              </a:rPr>
              <a:t>ملحوظة: هناك عملاء يتم ارسال </a:t>
            </a:r>
            <a:r>
              <a:rPr lang="en-US" sz="2000" dirty="0" smtClean="0">
                <a:latin typeface="Agency FB" panose="020B0503020202020204" pitchFamily="34" charset="0"/>
              </a:rPr>
              <a:t>SCAN </a:t>
            </a:r>
            <a:r>
              <a:rPr lang="ar-SA" sz="2000" dirty="0" smtClean="0">
                <a:latin typeface="Agency FB" panose="020B0503020202020204" pitchFamily="34" charset="0"/>
              </a:rPr>
              <a:t> الفاتورة لهم وهناك عملاء يتم ارسال اصل الفاتورة لهم بالمرفقات . وهذا شكل توضيحي للفاتورة بعد اصدارها من البرنامج</a:t>
            </a:r>
            <a:r>
              <a:rPr lang="ar-SA" sz="2400" dirty="0" smtClean="0"/>
              <a:t>.</a:t>
            </a:r>
            <a:endParaRPr lang="ar-SA" sz="24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0160" y="2667000"/>
            <a:ext cx="10871378" cy="4191000"/>
          </a:xfrm>
        </p:spPr>
      </p:pic>
    </p:spTree>
    <p:extLst>
      <p:ext uri="{BB962C8B-B14F-4D97-AF65-F5344CB8AC3E}">
        <p14:creationId xmlns:p14="http://schemas.microsoft.com/office/powerpoint/2010/main" val="211967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SA" dirty="0" smtClean="0"/>
              <a:t>                 </a:t>
            </a:r>
            <a:r>
              <a:rPr lang="en-US" dirty="0" smtClean="0"/>
              <a:t>}</a:t>
            </a:r>
            <a:r>
              <a:rPr lang="ar-SA" dirty="0" smtClean="0">
                <a:latin typeface="Andalus" panose="02020603050405020304" pitchFamily="18" charset="-78"/>
                <a:cs typeface="Andalus" panose="02020603050405020304" pitchFamily="18" charset="-78"/>
              </a:rPr>
              <a:t>مقدمة</a:t>
            </a:r>
            <a:r>
              <a:rPr lang="en-US" dirty="0" smtClean="0">
                <a:latin typeface="Andalus" panose="02020603050405020304" pitchFamily="18" charset="-78"/>
                <a:cs typeface="Andalus" panose="02020603050405020304" pitchFamily="18" charset="-78"/>
              </a:rPr>
              <a:t>{</a:t>
            </a:r>
            <a:r>
              <a:rPr lang="ar-SA" dirty="0"/>
              <a:t/>
            </a:r>
            <a:br>
              <a:rPr lang="ar-SA" dirty="0"/>
            </a:br>
            <a:r>
              <a:rPr lang="ar-SA" sz="2700" dirty="0" smtClean="0">
                <a:latin typeface="Andalus" panose="02020603050405020304" pitchFamily="18" charset="-78"/>
                <a:cs typeface="Andalus" panose="02020603050405020304" pitchFamily="18" charset="-78"/>
              </a:rPr>
              <a:t>بناءاً علي تعليمات السيد المدير العام لشركة مرسي الامداد للشحن والتخليص وتطبيقاً لمبدأ الشفافية الذي هو من اساسيات عمل الشركة يقدم لكم قسم المحاسبة شرح مبسط للدورة المحاسبية داخل الشركة خطوة بخطوة وآلية العمل علي برنامج </a:t>
            </a:r>
            <a:r>
              <a:rPr lang="en-US" sz="2700" dirty="0" smtClean="0">
                <a:latin typeface="Andalus" panose="02020603050405020304" pitchFamily="18" charset="-78"/>
                <a:cs typeface="Andalus" panose="02020603050405020304" pitchFamily="18" charset="-78"/>
              </a:rPr>
              <a:t>SMACC</a:t>
            </a:r>
            <a:r>
              <a:rPr lang="ar-SA" sz="2700" dirty="0" smtClean="0">
                <a:latin typeface="Andalus" panose="02020603050405020304" pitchFamily="18" charset="-78"/>
                <a:cs typeface="Andalus" panose="02020603050405020304" pitchFamily="18" charset="-78"/>
              </a:rPr>
              <a:t> المحاسبي ويسعى قسم المحاسبة  وجميع اقسام الشركة الى التقدم والازدهار دائما والله الموفق........</a:t>
            </a:r>
            <a:r>
              <a:rPr lang="ar-SA" sz="7300" dirty="0" smtClean="0">
                <a:latin typeface="Andalus" panose="02020603050405020304" pitchFamily="18" charset="-78"/>
                <a:cs typeface="Andalus" panose="02020603050405020304" pitchFamily="18" charset="-78"/>
              </a:rPr>
              <a:t/>
            </a:r>
            <a:br>
              <a:rPr lang="ar-SA" sz="7300" dirty="0" smtClean="0">
                <a:latin typeface="Andalus" panose="02020603050405020304" pitchFamily="18" charset="-78"/>
                <a:cs typeface="Andalus" panose="02020603050405020304" pitchFamily="18" charset="-78"/>
              </a:rPr>
            </a:br>
            <a:r>
              <a:rPr lang="ar-SA" dirty="0"/>
              <a:t/>
            </a:r>
            <a:br>
              <a:rPr lang="ar-SA" dirty="0"/>
            </a:br>
            <a:endParaRPr lang="ar-SA" dirty="0"/>
          </a:p>
        </p:txBody>
      </p:sp>
      <p:sp>
        <p:nvSpPr>
          <p:cNvPr id="3" name="Subtitle 2"/>
          <p:cNvSpPr>
            <a:spLocks noGrp="1"/>
          </p:cNvSpPr>
          <p:nvPr>
            <p:ph type="subTitle" idx="1"/>
          </p:nvPr>
        </p:nvSpPr>
        <p:spPr>
          <a:xfrm>
            <a:off x="4515377" y="2860766"/>
            <a:ext cx="6987645" cy="2524035"/>
          </a:xfrm>
        </p:spPr>
        <p:txBody>
          <a:bodyPr>
            <a:noAutofit/>
          </a:bodyPr>
          <a:lstStyle/>
          <a:p>
            <a:r>
              <a:rPr lang="ar-SA" sz="4400" dirty="0" smtClean="0">
                <a:latin typeface="Aldhabi" panose="01000000000000000000" pitchFamily="2" charset="-78"/>
                <a:cs typeface="Aldhabi" panose="01000000000000000000" pitchFamily="2" charset="-78"/>
              </a:rPr>
              <a:t>"اولاً: فاتورة المبيعات وخطواتها وآلية اصدارها من برنامج </a:t>
            </a:r>
            <a:r>
              <a:rPr lang="en-US" sz="4400" dirty="0" smtClean="0">
                <a:latin typeface="Aldhabi" panose="01000000000000000000" pitchFamily="2" charset="-78"/>
                <a:cs typeface="Aldhabi" panose="01000000000000000000" pitchFamily="2" charset="-78"/>
              </a:rPr>
              <a:t>SMACC </a:t>
            </a:r>
            <a:r>
              <a:rPr lang="ar-SA" sz="4400" dirty="0" smtClean="0">
                <a:latin typeface="Aldhabi" panose="01000000000000000000" pitchFamily="2" charset="-78"/>
                <a:cs typeface="Aldhabi" panose="01000000000000000000" pitchFamily="2" charset="-78"/>
              </a:rPr>
              <a:t> المحاسبى ..........</a:t>
            </a:r>
            <a:endParaRPr lang="ar-SA" sz="4400" dirty="0">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3207608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a:t>}</a:t>
            </a:r>
            <a:r>
              <a:rPr lang="ar-SA" sz="2800" dirty="0" smtClean="0"/>
              <a:t>تعريف مختصر لفاتورة المبيعات</a:t>
            </a:r>
            <a:r>
              <a:rPr lang="en-US" sz="2800" dirty="0" smtClean="0"/>
              <a:t>{</a:t>
            </a:r>
            <a:r>
              <a:rPr lang="ar-SA" sz="2800" dirty="0" smtClean="0"/>
              <a:t/>
            </a:r>
            <a:br>
              <a:rPr lang="ar-SA" sz="2800" dirty="0" smtClean="0"/>
            </a:br>
            <a:r>
              <a:rPr lang="ar-SA" sz="2800" dirty="0" smtClean="0"/>
              <a:t>"</a:t>
            </a:r>
            <a:r>
              <a:rPr lang="ar-SA" sz="2000" dirty="0" smtClean="0"/>
              <a:t>هي عبارة عن وثيقة</a:t>
            </a:r>
            <a:r>
              <a:rPr lang="ar-SA" sz="2200" dirty="0" smtClean="0"/>
              <a:t> </a:t>
            </a:r>
            <a:r>
              <a:rPr lang="ar-SA" sz="2000" dirty="0"/>
              <a:t>تجارية صادرة عن البائع للمشتري، تبين المنتجات والكميات والسعر المتفق عليه للمنتجات أو الخدمات التي </a:t>
            </a:r>
            <a:r>
              <a:rPr lang="ar-SA" sz="2000" dirty="0" smtClean="0"/>
              <a:t>قدمها البائع </a:t>
            </a:r>
            <a:r>
              <a:rPr lang="ar-SA" sz="2000" dirty="0"/>
              <a:t>للمشتري. فاتورة المبيعات تدل أن المشتري يجب عليه أن يدفع للبائع وفقا لشروط </a:t>
            </a:r>
            <a:r>
              <a:rPr lang="ar-SA" sz="2000" dirty="0" smtClean="0"/>
              <a:t>الدفع"</a:t>
            </a:r>
            <a:r>
              <a:rPr lang="ar-SA" sz="1800" dirty="0" smtClean="0"/>
              <a:t>.</a:t>
            </a:r>
            <a:r>
              <a:rPr lang="ar-SA" dirty="0"/>
              <a:t/>
            </a:r>
            <a:br>
              <a:rPr lang="ar-SA" dirty="0"/>
            </a:br>
            <a:endParaRPr lang="ar-SA" sz="2800" dirty="0"/>
          </a:p>
        </p:txBody>
      </p:sp>
      <p:sp>
        <p:nvSpPr>
          <p:cNvPr id="3" name="Content Placeholder 2"/>
          <p:cNvSpPr>
            <a:spLocks noGrp="1"/>
          </p:cNvSpPr>
          <p:nvPr>
            <p:ph idx="1"/>
          </p:nvPr>
        </p:nvSpPr>
        <p:spPr>
          <a:xfrm>
            <a:off x="1484310" y="2338251"/>
            <a:ext cx="10115507" cy="4715692"/>
          </a:xfrm>
        </p:spPr>
        <p:txBody>
          <a:bodyPr>
            <a:normAutofit/>
          </a:bodyPr>
          <a:lstStyle/>
          <a:p>
            <a:pPr marL="0" indent="0">
              <a:buNone/>
            </a:pPr>
            <a:r>
              <a:rPr lang="ar-SA" dirty="0"/>
              <a:t>"</a:t>
            </a:r>
            <a:r>
              <a:rPr lang="ar-SA" dirty="0" smtClean="0"/>
              <a:t>لاصدار فاتورة الكترونية من برنامج </a:t>
            </a:r>
            <a:r>
              <a:rPr lang="en-US" dirty="0" smtClean="0"/>
              <a:t>SMACC  </a:t>
            </a:r>
            <a:r>
              <a:rPr lang="ar-SA" dirty="0" smtClean="0"/>
              <a:t> يتطلب عدة خطوات .</a:t>
            </a:r>
          </a:p>
          <a:p>
            <a:pPr marL="0" indent="0">
              <a:buNone/>
            </a:pPr>
            <a:r>
              <a:rPr lang="ar-SA" dirty="0" smtClean="0"/>
              <a:t>"اولاً: وبما اننا شركة لوجيستية فاننا نقدم خدمات شحن وتخليص جمركى ونقل فيجب التاكد من مرفقات الفاتورة وهي بوليصة الشحن، والبيان الجمركى ،وفاتورة وكيل الشحن، واذن التسليم ،وهذه المرفقات تضم كل المعلومات عن الشحنة من حيث الاصناف والوزن وبيانات الشركة التى نقوم بتقديم الخدمة لها وهذه المستندات يتم ارسال جزء منها علي قسم الشحن وهذا الجزء الخاص بعملية الشحن. وجزء منها علي قسم التخليص الجمركى وهذا الجزء الخاص بعملية التخليص والنقل بالشركة ثم يتم طباعتهم من قبل القسم المختص وتسليمهم لقسم المحاسبة لان اي عملية حسابية اساسها وجود المستندات  فيجب مراجعتهم بدقة قبل انشاء الفاتورة لمنع عدم حدوث اخطاء بالفاتورة ولان نظام الفوترة الالكترونية الحديث يمنع التعديل علي فواتير المبيعات.</a:t>
            </a:r>
          </a:p>
          <a:p>
            <a:pPr marL="0" indent="0">
              <a:buNone/>
            </a:pPr>
            <a:endParaRPr lang="ar-SA" dirty="0" smtClean="0"/>
          </a:p>
          <a:p>
            <a:pPr marL="0" indent="0">
              <a:buNone/>
            </a:pPr>
            <a:endParaRPr lang="ar-SA" dirty="0"/>
          </a:p>
        </p:txBody>
      </p:sp>
    </p:spTree>
    <p:extLst>
      <p:ext uri="{BB962C8B-B14F-4D97-AF65-F5344CB8AC3E}">
        <p14:creationId xmlns:p14="http://schemas.microsoft.com/office/powerpoint/2010/main" val="212069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064623"/>
          </a:xfrm>
        </p:spPr>
        <p:txBody>
          <a:bodyPr>
            <a:normAutofit/>
          </a:bodyPr>
          <a:lstStyle/>
          <a:p>
            <a:r>
              <a:rPr lang="ar-SA" sz="1800" dirty="0" smtClean="0"/>
              <a:t>وهذا مثال علي المرفقات التي يجب وجودها ومراجعنها بدقة ........</a:t>
            </a:r>
            <a:endParaRPr lang="ar-SA" sz="1800" dirty="0"/>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13721" y="1527779"/>
            <a:ext cx="3156358" cy="5160404"/>
          </a:xfr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2239" y="1527779"/>
            <a:ext cx="2421481" cy="5160405"/>
          </a:xfrm>
          <a:prstGeom prst="rect">
            <a:avLst/>
          </a:prstGeom>
        </p:spPr>
      </p:pic>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45833" y="1750423"/>
            <a:ext cx="2646406" cy="4937760"/>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9532" y="1750423"/>
            <a:ext cx="2756260" cy="4937759"/>
          </a:xfrm>
          <a:prstGeom prst="rect">
            <a:avLst/>
          </a:prstGeom>
        </p:spPr>
      </p:pic>
    </p:spTree>
    <p:extLst>
      <p:ext uri="{BB962C8B-B14F-4D97-AF65-F5344CB8AC3E}">
        <p14:creationId xmlns:p14="http://schemas.microsoft.com/office/powerpoint/2010/main" val="1510190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707689" cy="1894115"/>
          </a:xfrm>
        </p:spPr>
        <p:txBody>
          <a:bodyPr>
            <a:normAutofit/>
          </a:bodyPr>
          <a:lstStyle/>
          <a:p>
            <a:r>
              <a:rPr lang="ar-SA" sz="1800" dirty="0" smtClean="0"/>
              <a:t>"ثانياً تسجيل الدخول علي برنامج </a:t>
            </a:r>
            <a:r>
              <a:rPr lang="en-US" sz="1800" dirty="0" smtClean="0"/>
              <a:t>SMACC </a:t>
            </a:r>
            <a:r>
              <a:rPr lang="ar-SA" sz="1800" dirty="0" smtClean="0"/>
              <a:t> . ومن ثم ستتظهر لك الصفحة الرئيسية للبرنامج وتشمل قائمة منسدلة تضم خمس بنود كل بند يضم قائمة منسدلة تضم عمليات متنوعة تخص العملية المحاسبية كما هو موضح ادناه . ولكي يتم انشاء الفاتورة نقوم بالضغط على بند (المخزون )</a:t>
            </a:r>
            <a:endParaRPr lang="ar-SA" sz="1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75305" y="2129245"/>
            <a:ext cx="6614660" cy="3553097"/>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9965" y="2129245"/>
            <a:ext cx="4302035" cy="3553097"/>
          </a:xfrm>
          <a:prstGeom prst="rect">
            <a:avLst/>
          </a:prstGeom>
        </p:spPr>
      </p:pic>
    </p:spTree>
    <p:extLst>
      <p:ext uri="{BB962C8B-B14F-4D97-AF65-F5344CB8AC3E}">
        <p14:creationId xmlns:p14="http://schemas.microsoft.com/office/powerpoint/2010/main" val="4045968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706552" cy="2338250"/>
          </a:xfrm>
        </p:spPr>
        <p:txBody>
          <a:bodyPr>
            <a:normAutofit/>
          </a:bodyPr>
          <a:lstStyle/>
          <a:p>
            <a:r>
              <a:rPr lang="ar-SA" sz="1800" dirty="0" smtClean="0"/>
              <a:t>"والقائمة المنسدلة من المخزون تضم عدة بنود كما هو موضح ادناه وكلها مرتبطة بالمخزون فمثلا البيانات الرئيسية من خلالها نقوم باضافة او حذف الخدمات او السلع او العملاء وبياناتهم ومناطق التوزيع والموردين والمخازن التي تخص الشركة . وكذلك بند المشتريات فمن خلاله يمكن انشاء عروض اسعار مشتريات وانشاء فواتير مشتريات اومرتجعات المشتريات واصدار اوامر شراء واصدار سندات استلام البضائع ويمكن ايضا التعديل علي فواتير الشراء وسوف نتطرق الي شرح كل بند على حدة .</a:t>
            </a:r>
            <a:endParaRPr lang="ar-SA" sz="1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46366" y="2338250"/>
            <a:ext cx="10244497" cy="3892733"/>
          </a:xfrm>
        </p:spPr>
      </p:pic>
    </p:spTree>
    <p:extLst>
      <p:ext uri="{BB962C8B-B14F-4D97-AF65-F5344CB8AC3E}">
        <p14:creationId xmlns:p14="http://schemas.microsoft.com/office/powerpoint/2010/main" val="1237053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1800" dirty="0" smtClean="0"/>
              <a:t>"ومن القائمة المنسدلة من بند المبيعات يمكننا اصدار  عروض الاسعار للعملاء وكذلك اصدار سندات تسليم البضائع واصدار فاتورة المبيعات التى نحن بصددها واصدار مرتجعات المبيعات كما هو موضح ادناه .</a:t>
            </a:r>
            <a:endParaRPr lang="ar-SA" sz="1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84313" y="2050869"/>
            <a:ext cx="10535454" cy="3489661"/>
          </a:xfrm>
        </p:spPr>
      </p:pic>
    </p:spTree>
    <p:extLst>
      <p:ext uri="{BB962C8B-B14F-4D97-AF65-F5344CB8AC3E}">
        <p14:creationId xmlns:p14="http://schemas.microsoft.com/office/powerpoint/2010/main" val="2050316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7727" y="0"/>
            <a:ext cx="10794274" cy="2899954"/>
          </a:xfrm>
          <a:effectLst/>
        </p:spPr>
        <p:txBody>
          <a:bodyPr vert="horz" lIns="91440" tIns="45720" rIns="91440" bIns="45720" rtlCol="0" anchor="ctr">
            <a:normAutofit/>
          </a:bodyPr>
          <a:lstStyle/>
          <a:p>
            <a:pPr algn="r"/>
            <a:r>
              <a:rPr lang="ar-SA" sz="2000" dirty="0"/>
              <a:t>وبالنقر علي فاتورة المبيعات من القائمة المنسدلة سوف تظهر لنا الشاشة الموضحة ادناه ولانشاء فاتورة جديدة نقوم بالنقر على كلمة ادارة ومن ثم سيظهر لنا شكل الفاتورة والحقول التي يجب علينا تعبئتها كما هو موضح ادناه....</a:t>
            </a:r>
            <a:br>
              <a:rPr lang="ar-SA" sz="2000" dirty="0"/>
            </a:br>
            <a:r>
              <a:rPr lang="ar-SA" sz="2000" dirty="0"/>
              <a:t>رقم الفاتورة: يتم إنشاء هذا الحقل </a:t>
            </a:r>
            <a:r>
              <a:rPr lang="ar-SA" sz="2000" dirty="0" smtClean="0"/>
              <a:t>تلقائًي.           </a:t>
            </a:r>
            <a:r>
              <a:rPr lang="ar-SA" sz="2000" dirty="0"/>
              <a:t/>
            </a:r>
            <a:br>
              <a:rPr lang="ar-SA" sz="2000" dirty="0"/>
            </a:br>
            <a:r>
              <a:rPr lang="ar-SA" sz="2000" dirty="0"/>
              <a:t>التاريخ: يحدد هذا الحقل تاريخ فاتورة المبيعات. </a:t>
            </a:r>
            <a:br>
              <a:rPr lang="ar-SA" sz="2000" dirty="0"/>
            </a:br>
            <a:r>
              <a:rPr lang="ar-SA" sz="2000" dirty="0"/>
              <a:t>المعالجة النوع: لا تقم باختيار شيء في هذاالحقل. </a:t>
            </a:r>
            <a:br>
              <a:rPr lang="ar-SA" sz="2000" dirty="0"/>
            </a:br>
            <a:r>
              <a:rPr lang="ar-SA" sz="2000" dirty="0"/>
              <a:t>رقم المستند: اترك هذا الحقل فارغا. </a:t>
            </a:r>
            <a:br>
              <a:rPr lang="ar-SA" sz="2000" dirty="0"/>
            </a:br>
            <a:r>
              <a:rPr lang="ar-SA" sz="2000" dirty="0"/>
              <a:t>طريقة الدفع: حدد الاجل في هذا </a:t>
            </a:r>
            <a:r>
              <a:rPr lang="ar-SA" sz="2000" dirty="0" smtClean="0"/>
              <a:t>الحقل لان تعاملات الشركة كلها بالاجل . </a:t>
            </a:r>
            <a:r>
              <a:rPr lang="ar-SA" sz="2000" dirty="0"/>
              <a:t>يمكنك تحديد خيار واحد من طرق دفع متعددة مثل النقدية والاجل </a:t>
            </a:r>
            <a:r>
              <a:rPr lang="ar-SA" sz="2000" dirty="0" smtClean="0"/>
              <a:t>والبنك.</a:t>
            </a:r>
            <a:endParaRPr lang="ar-SA" sz="20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47657" y="3030583"/>
            <a:ext cx="6444343" cy="4338033"/>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053" y="2860765"/>
            <a:ext cx="5709604" cy="4507851"/>
          </a:xfrm>
          <a:prstGeom prst="rect">
            <a:avLst/>
          </a:prstGeom>
        </p:spPr>
      </p:pic>
    </p:spTree>
    <p:extLst>
      <p:ext uri="{BB962C8B-B14F-4D97-AF65-F5344CB8AC3E}">
        <p14:creationId xmlns:p14="http://schemas.microsoft.com/office/powerpoint/2010/main" val="2689668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3287" y="-274320"/>
            <a:ext cx="10018713" cy="2941319"/>
          </a:xfrm>
        </p:spPr>
        <p:txBody>
          <a:bodyPr>
            <a:noAutofit/>
          </a:bodyPr>
          <a:lstStyle/>
          <a:p>
            <a:pPr algn="r"/>
            <a:r>
              <a:rPr lang="ar-SA" sz="1600" b="1" dirty="0" smtClean="0"/>
              <a:t/>
            </a:r>
            <a:br>
              <a:rPr lang="ar-SA" sz="1600" b="1" dirty="0" smtClean="0"/>
            </a:br>
            <a:r>
              <a:rPr lang="ar-SA" sz="1600" b="1" dirty="0"/>
              <a:t/>
            </a:r>
            <a:br>
              <a:rPr lang="ar-SA" sz="1600" b="1" dirty="0"/>
            </a:br>
            <a:r>
              <a:rPr lang="ar-SA" sz="1600" b="1" dirty="0" smtClean="0"/>
              <a:t/>
            </a:r>
            <a:br>
              <a:rPr lang="ar-SA" sz="1600" b="1" dirty="0" smtClean="0"/>
            </a:br>
            <a:r>
              <a:rPr lang="ar-SA" sz="1600" b="1" dirty="0" smtClean="0"/>
              <a:t>نوع الفاتورة: </a:t>
            </a:r>
            <a:r>
              <a:rPr lang="ar-SA" sz="1600" dirty="0" smtClean="0"/>
              <a:t>فاتورة ضريبية لانها تصدر الي شركة </a:t>
            </a:r>
            <a:r>
              <a:rPr lang="ar-SA" sz="1600" dirty="0" smtClean="0"/>
              <a:t>وليست </a:t>
            </a:r>
            <a:r>
              <a:rPr lang="ar-SA" sz="1600" dirty="0" smtClean="0"/>
              <a:t>اشخاص وهذا هو الفرق بين الضريبية والمبسطة.</a:t>
            </a:r>
            <a:r>
              <a:rPr lang="ar-SA" sz="1600" b="1" dirty="0"/>
              <a:t/>
            </a:r>
            <a:br>
              <a:rPr lang="ar-SA" sz="1600" b="1" dirty="0"/>
            </a:br>
            <a:r>
              <a:rPr lang="ar-SA" sz="1600" b="1" dirty="0" smtClean="0"/>
              <a:t>البائعون</a:t>
            </a:r>
            <a:r>
              <a:rPr lang="ar-SA" sz="1600" dirty="0"/>
              <a:t>: يسمح هذا الحقل باختيار بائع من القائمة </a:t>
            </a:r>
            <a:r>
              <a:rPr lang="ar-SA" sz="1600" dirty="0" smtClean="0"/>
              <a:t>المنسدلة </a:t>
            </a:r>
            <a:r>
              <a:rPr lang="ar-SA" sz="1600" dirty="0"/>
              <a:t>بواسطة النظام. </a:t>
            </a:r>
            <a:r>
              <a:rPr lang="ar-SA" sz="1600" dirty="0" smtClean="0"/>
              <a:t/>
            </a:r>
            <a:br>
              <a:rPr lang="ar-SA" sz="1600" dirty="0" smtClean="0"/>
            </a:br>
            <a:r>
              <a:rPr lang="ar-SA" sz="1600" b="1" dirty="0" smtClean="0"/>
              <a:t>اسم البائع</a:t>
            </a:r>
            <a:r>
              <a:rPr lang="ar-SA" sz="1600" dirty="0"/>
              <a:t>: يتم جلب هذا الحقل تلقائًي </a:t>
            </a:r>
            <a:r>
              <a:rPr lang="ar-SA" sz="1600" dirty="0" smtClean="0"/>
              <a:t>.</a:t>
            </a:r>
            <a:br>
              <a:rPr lang="ar-SA" sz="1600" dirty="0" smtClean="0"/>
            </a:br>
            <a:r>
              <a:rPr lang="ar-SA" sz="1600" b="1" dirty="0" smtClean="0"/>
              <a:t>المخزن</a:t>
            </a:r>
            <a:r>
              <a:rPr lang="ar-SA" sz="1600" dirty="0"/>
              <a:t>: يسمح هذا الحقل باختيار المخزن من القائمة المنسدلة ويظهر بشكل تلقائي في حالة ربط البائع بمخزن معين</a:t>
            </a:r>
            <a:r>
              <a:rPr lang="ar-SA" sz="1600" dirty="0" smtClean="0"/>
              <a:t>.</a:t>
            </a:r>
            <a:br>
              <a:rPr lang="ar-SA" sz="1600" dirty="0" smtClean="0"/>
            </a:br>
            <a:r>
              <a:rPr lang="ar-SA" sz="1600" b="1" dirty="0" smtClean="0"/>
              <a:t>اسم </a:t>
            </a:r>
            <a:r>
              <a:rPr lang="ar-SA" sz="1600" b="1" dirty="0"/>
              <a:t>المخزن</a:t>
            </a:r>
            <a:r>
              <a:rPr lang="ar-SA" sz="1600" dirty="0"/>
              <a:t>: يتم جلب هذا الحقل </a:t>
            </a:r>
            <a:r>
              <a:rPr lang="ar-SA" sz="1600" dirty="0" smtClean="0"/>
              <a:t>تلقائًيا بواسطة النظام بناءاً على رمز المخزن .</a:t>
            </a:r>
            <a:br>
              <a:rPr lang="ar-SA" sz="1600" dirty="0" smtClean="0"/>
            </a:br>
            <a:r>
              <a:rPr lang="ar-SA" sz="1600" b="1" dirty="0" smtClean="0"/>
              <a:t>العميل</a:t>
            </a:r>
            <a:r>
              <a:rPr lang="ar-SA" sz="1600" dirty="0"/>
              <a:t>: يسمح هذا الحقل باختيار العميل من القائمة المنسدلة. </a:t>
            </a:r>
            <a:r>
              <a:rPr lang="ar-SA" sz="1600" dirty="0" smtClean="0"/>
              <a:t/>
            </a:r>
            <a:br>
              <a:rPr lang="ar-SA" sz="1600" dirty="0" smtClean="0"/>
            </a:br>
            <a:r>
              <a:rPr lang="ar-SA" sz="1600" b="1" dirty="0" smtClean="0"/>
              <a:t>انشاء </a:t>
            </a:r>
            <a:r>
              <a:rPr lang="ar-SA" sz="1600" b="1" dirty="0"/>
              <a:t>العميل</a:t>
            </a:r>
            <a:r>
              <a:rPr lang="ar-SA" sz="1600" dirty="0"/>
              <a:t>: يتيح هذا الزر الموجود أمام حقل العميل إضافة عميل جديد من </a:t>
            </a:r>
            <a:r>
              <a:rPr lang="ar-SA" sz="1600" dirty="0" smtClean="0"/>
              <a:t>خلال </a:t>
            </a:r>
            <a:r>
              <a:rPr lang="ar-SA" sz="1600" dirty="0"/>
              <a:t>إظهار نافذة منبثقة. </a:t>
            </a:r>
            <a:r>
              <a:rPr lang="ar-SA" sz="1600" dirty="0" smtClean="0"/>
              <a:t/>
            </a:r>
            <a:br>
              <a:rPr lang="ar-SA" sz="1600" dirty="0" smtClean="0"/>
            </a:br>
            <a:r>
              <a:rPr lang="ar-SA" sz="1600" b="1" dirty="0" smtClean="0"/>
              <a:t>عنوان </a:t>
            </a:r>
            <a:r>
              <a:rPr lang="ar-SA" sz="1600" b="1" dirty="0"/>
              <a:t>العميل</a:t>
            </a:r>
            <a:r>
              <a:rPr lang="ar-SA" sz="1600" dirty="0"/>
              <a:t>: يحدد هذا الحقل العنوان الفعلي </a:t>
            </a:r>
            <a:r>
              <a:rPr lang="ar-SA" sz="1600" dirty="0" smtClean="0"/>
              <a:t>للعميل .</a:t>
            </a:r>
            <a:br>
              <a:rPr lang="ar-SA" sz="1600" dirty="0" smtClean="0"/>
            </a:br>
            <a:r>
              <a:rPr lang="ar-SA" sz="1600" b="1" dirty="0" smtClean="0"/>
              <a:t>مورد </a:t>
            </a:r>
            <a:r>
              <a:rPr lang="ar-SA" sz="1600" b="1" dirty="0"/>
              <a:t>رمز الضريبة/القيمة المضافة</a:t>
            </a:r>
            <a:r>
              <a:rPr lang="ar-SA" sz="1600" dirty="0"/>
              <a:t>: </a:t>
            </a:r>
            <a:r>
              <a:rPr lang="ar-SA" sz="1600" dirty="0" smtClean="0"/>
              <a:t>يتم  ادخاله يدويا علي حسب اذا كانت الخدمات المقدمة معفية من الضرائب مثل الخدمات المالية مثل الرسوم الجمركية واذن التسليم او خاضعة للضريبة بنسبة صفر مثل النقل الدولى للبضائع .</a:t>
            </a:r>
            <a:r>
              <a:rPr lang="ar-SA" sz="1600" dirty="0"/>
              <a:t/>
            </a:r>
            <a:br>
              <a:rPr lang="ar-SA" sz="1600" dirty="0"/>
            </a:br>
            <a:r>
              <a:rPr lang="ar-SA" sz="1600" b="1" dirty="0"/>
              <a:t>رقم المرجع</a:t>
            </a:r>
            <a:r>
              <a:rPr lang="ar-SA" sz="1600" dirty="0"/>
              <a:t>: يحدد هذا الحقل الرقم المرجعي لهذا </a:t>
            </a:r>
            <a:r>
              <a:rPr lang="ar-SA" sz="1600" dirty="0" smtClean="0"/>
              <a:t>المستند (رقم بوليصة الشحن </a:t>
            </a:r>
            <a:r>
              <a:rPr lang="en-US" sz="1600" dirty="0" smtClean="0"/>
              <a:t>AIR WAYBILL</a:t>
            </a:r>
            <a:r>
              <a:rPr lang="ar-SA" sz="1600" dirty="0" smtClean="0"/>
              <a:t>).</a:t>
            </a:r>
            <a:endParaRPr lang="ar-SA" sz="16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9794" y="2978330"/>
            <a:ext cx="10573161" cy="3879669"/>
          </a:xfrm>
        </p:spPr>
      </p:pic>
    </p:spTree>
    <p:extLst>
      <p:ext uri="{BB962C8B-B14F-4D97-AF65-F5344CB8AC3E}">
        <p14:creationId xmlns:p14="http://schemas.microsoft.com/office/powerpoint/2010/main" val="15397111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1581</TotalTime>
  <Words>462</Words>
  <Application>Microsoft Office PowerPoint</Application>
  <PresentationFormat>Widescreen</PresentationFormat>
  <Paragraphs>15</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Agency FB</vt:lpstr>
      <vt:lpstr>Aldhabi</vt:lpstr>
      <vt:lpstr>Andalus</vt:lpstr>
      <vt:lpstr>Arial</vt:lpstr>
      <vt:lpstr>Corbel</vt:lpstr>
      <vt:lpstr>Tahoma</vt:lpstr>
      <vt:lpstr>Parallax</vt:lpstr>
      <vt:lpstr>شركة مرسى الامداد للشحن والتخليص الجمركى</vt:lpstr>
      <vt:lpstr>                 }مقدمة{ بناءاً علي تعليمات السيد المدير العام لشركة مرسي الامداد للشحن والتخليص وتطبيقاً لمبدأ الشفافية الذي هو من اساسيات عمل الشركة يقدم لكم قسم المحاسبة شرح مبسط للدورة المحاسبية داخل الشركة خطوة بخطوة وآلية العمل علي برنامج SMACC المحاسبي ويسعى قسم المحاسبة  وجميع اقسام الشركة الى التقدم والازدهار دائما والله الموفق........  </vt:lpstr>
      <vt:lpstr>}تعريف مختصر لفاتورة المبيعات{ "هي عبارة عن وثيقة تجارية صادرة عن البائع للمشتري، تبين المنتجات والكميات والسعر المتفق عليه للمنتجات أو الخدمات التي قدمها البائع للمشتري. فاتورة المبيعات تدل أن المشتري يجب عليه أن يدفع للبائع وفقا لشروط الدفع". </vt:lpstr>
      <vt:lpstr>وهذا مثال علي المرفقات التي يجب وجودها ومراجعنها بدقة ........</vt:lpstr>
      <vt:lpstr>"ثانياً تسجيل الدخول علي برنامج SMACC  . ومن ثم ستتظهر لك الصفحة الرئيسية للبرنامج وتشمل قائمة منسدلة تضم خمس بنود كل بند يضم قائمة منسدلة تضم عمليات متنوعة تخص العملية المحاسبية كما هو موضح ادناه . ولكي يتم انشاء الفاتورة نقوم بالضغط على بند (المخزون )</vt:lpstr>
      <vt:lpstr>"والقائمة المنسدلة من المخزون تضم عدة بنود كما هو موضح ادناه وكلها مرتبطة بالمخزون فمثلا البيانات الرئيسية من خلالها نقوم باضافة او حذف الخدمات او السلع او العملاء وبياناتهم ومناطق التوزيع والموردين والمخازن التي تخص الشركة . وكذلك بند المشتريات فمن خلاله يمكن انشاء عروض اسعار مشتريات وانشاء فواتير مشتريات اومرتجعات المشتريات واصدار اوامر شراء واصدار سندات استلام البضائع ويمكن ايضا التعديل علي فواتير الشراء وسوف نتطرق الي شرح كل بند على حدة .</vt:lpstr>
      <vt:lpstr>"ومن القائمة المنسدلة من بند المبيعات يمكننا اصدار  عروض الاسعار للعملاء وكذلك اصدار سندات تسليم البضائع واصدار فاتورة المبيعات التى نحن بصددها واصدار مرتجعات المبيعات كما هو موضح ادناه .</vt:lpstr>
      <vt:lpstr>وبالنقر علي فاتورة المبيعات من القائمة المنسدلة سوف تظهر لنا الشاشة الموضحة ادناه ولانشاء فاتورة جديدة نقوم بالنقر على كلمة ادارة ومن ثم سيظهر لنا شكل الفاتورة والحقول التي يجب علينا تعبئتها كما هو موضح ادناه.... رقم الفاتورة: يتم إنشاء هذا الحقل تلقائًي.            التاريخ: يحدد هذا الحقل تاريخ فاتورة المبيعات.  المعالجة النوع: لا تقم باختيار شيء في هذاالحقل.  رقم المستند: اترك هذا الحقل فارغا.  طريقة الدفع: حدد الاجل في هذا الحقل لان تعاملات الشركة كلها بالاجل . يمكنك تحديد خيار واحد من طرق دفع متعددة مثل النقدية والاجل والبنك.</vt:lpstr>
      <vt:lpstr>   نوع الفاتورة: فاتورة ضريبية لانها تصدر الي شركة وليست اشخاص وهذا هو الفرق بين الضريبية والمبسطة. البائعون: يسمح هذا الحقل باختيار بائع من القائمة المنسدلة بواسطة النظام.  اسم البائع: يتم جلب هذا الحقل تلقائًي . المخزن: يسمح هذا الحقل باختيار المخزن من القائمة المنسدلة ويظهر بشكل تلقائي في حالة ربط البائع بمخزن معين. اسم المخزن: يتم جلب هذا الحقل تلقائًيا بواسطة النظام بناءاً على رمز المخزن . العميل: يسمح هذا الحقل باختيار العميل من القائمة المنسدلة.  انشاء العميل: يتيح هذا الزر الموجود أمام حقل العميل إضافة عميل جديد من خلال إظهار نافذة منبثقة.  عنوان العميل: يحدد هذا الحقل العنوان الفعلي للعميل . مورد رمز الضريبة/القيمة المضافة: يتم  ادخاله يدويا علي حسب اذا كانت الخدمات المقدمة معفية من الضرائب مثل الخدمات المالية مثل الرسوم الجمركية واذن التسليم او خاضعة للضريبة بنسبة صفر مثل النقل الدولى للبضائع . رقم المرجع: يحدد هذا الحقل الرقم المرجعي لهذا المستند (رقم بوليصة الشحن AIR WAYBILL).</vt:lpstr>
      <vt:lpstr>ثم بعد تعبئة جميع البيانات نقوم باضافة الاصناف او الخدمات المقدمة للعميل من خلال النقر علي اضافة صنف جديد ثم ستظهر لك هذه القائمة الموضحة ادناه ومن ثم يتم تحديد نوع الصنف وهو الخدمة ثم رمز الصنف وهي الخدمة المقدمة من الشركة للعميل ثم الكمية والسعر .  وبعد تعبئة كل الحقول المطلوبة يتم النقر علي زر موافق للحفظ وهذه الخطوات تتم عند كل اضافة صنف جديد.</vt:lpstr>
      <vt:lpstr>وبعد تعبئة كل الحقول الموجودة بالفاتورة واضافة الاصناف او الخدمات يتم حفظ الفاتورة اما علي ايرادات الشحن او ايرادات التخليص علي حسب نوع الخدمات المقدمة للعميل ثم يتم طباعة الفاتورة وختمها بختم الشركة وعمل SCANللفاتورة بمرفقاتها وحفظها علي الكمبيوتر في الارشيف ثم بعد ذلك يتم تصوير الفاتورة والمرفقات للارشيف وارفاقها مع قيود اليومية  ملحوظة: هناك عملاء يتم ارسال SCAN  الفاتورة لهم وهناك عملاء يتم ارسال اصل الفاتورة لهم بالمرفقات . وهذا شكل توضيحي للفاتورة بعد اصدارها من البرنامج.</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فاتورة المبيعات</dc:title>
  <dc:creator>DELL</dc:creator>
  <cp:lastModifiedBy>DELL</cp:lastModifiedBy>
  <cp:revision>38</cp:revision>
  <dcterms:created xsi:type="dcterms:W3CDTF">2023-06-08T18:34:31Z</dcterms:created>
  <dcterms:modified xsi:type="dcterms:W3CDTF">2023-06-14T20:33:53Z</dcterms:modified>
</cp:coreProperties>
</file>